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6"/>
  </p:notesMasterIdLst>
  <p:handoutMasterIdLst>
    <p:handoutMasterId r:id="rId37"/>
  </p:handoutMasterIdLst>
  <p:sldIdLst>
    <p:sldId id="256" r:id="rId5"/>
    <p:sldId id="324" r:id="rId6"/>
    <p:sldId id="315" r:id="rId7"/>
    <p:sldId id="325" r:id="rId8"/>
    <p:sldId id="342" r:id="rId9"/>
    <p:sldId id="343" r:id="rId10"/>
    <p:sldId id="369" r:id="rId11"/>
    <p:sldId id="330" r:id="rId12"/>
    <p:sldId id="346" r:id="rId13"/>
    <p:sldId id="349" r:id="rId14"/>
    <p:sldId id="368" r:id="rId15"/>
    <p:sldId id="350" r:id="rId16"/>
    <p:sldId id="351" r:id="rId17"/>
    <p:sldId id="353" r:id="rId18"/>
    <p:sldId id="323" r:id="rId19"/>
    <p:sldId id="345" r:id="rId20"/>
    <p:sldId id="355" r:id="rId21"/>
    <p:sldId id="328" r:id="rId22"/>
    <p:sldId id="337" r:id="rId23"/>
    <p:sldId id="356" r:id="rId24"/>
    <p:sldId id="357" r:id="rId25"/>
    <p:sldId id="358" r:id="rId26"/>
    <p:sldId id="354" r:id="rId27"/>
    <p:sldId id="365" r:id="rId28"/>
    <p:sldId id="367" r:id="rId29"/>
    <p:sldId id="370" r:id="rId30"/>
    <p:sldId id="313" r:id="rId31"/>
    <p:sldId id="360" r:id="rId32"/>
    <p:sldId id="359" r:id="rId33"/>
    <p:sldId id="362" r:id="rId34"/>
    <p:sldId id="26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D0D0D"/>
    <a:srgbClr val="000000"/>
    <a:srgbClr val="78BE21"/>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80691" autoAdjust="0"/>
  </p:normalViewPr>
  <p:slideViewPr>
    <p:cSldViewPr snapToGrid="0">
      <p:cViewPr varScale="1">
        <p:scale>
          <a:sx n="70" d="100"/>
          <a:sy n="70" d="100"/>
        </p:scale>
        <p:origin x="84"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F2A04DE5-F1A9-4D45-BF54-BEFDBA739CA2}" type="datetimeFigureOut">
              <a:rPr lang="en-US" smtClean="0">
                <a:latin typeface="NeueHaasGroteskText Std" panose="020B0504020202020204" pitchFamily="34" charset="0"/>
              </a:rPr>
              <a:t>8/16/2018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NeueHaasGroteskText Std" panose="020B0504020202020204" pitchFamily="34" charset="0"/>
              </a:defRPr>
            </a:lvl1pPr>
          </a:lstStyle>
          <a:p>
            <a:fld id="{A50CD39D-89B0-4C68-805A-35C75A7C20C8}" type="datetimeFigureOut">
              <a:rPr lang="en-US" smtClean="0"/>
              <a:pPr/>
              <a:t>8/16/2018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330784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Never make assumptions about what a person who has hearing loss knows or doesn’t know.</a:t>
            </a:r>
          </a:p>
          <a:p>
            <a:r>
              <a:rPr lang="en-US" sz="1200" dirty="0" smtClean="0">
                <a:latin typeface="+mn-lt"/>
              </a:rPr>
              <a:t>It takes a direct, mindful approach to provide information. A person doesn’t know what he</a:t>
            </a:r>
            <a:r>
              <a:rPr lang="en-US" sz="1200" baseline="0" dirty="0" smtClean="0">
                <a:latin typeface="+mn-lt"/>
              </a:rPr>
              <a:t> doesn’t know.</a:t>
            </a:r>
          </a:p>
          <a:p>
            <a:r>
              <a:rPr lang="en-US" sz="1200" baseline="0" dirty="0" smtClean="0">
                <a:latin typeface="+mn-lt"/>
              </a:rPr>
              <a:t>Dinner conversations may or may not have been accessible. We learn a lot at dinner conversations, including what Grandma’s favorite dish was, which can teach us about our family culture and traditions, down to information about credit, budgeting, employment, etc.</a:t>
            </a:r>
          </a:p>
          <a:p>
            <a:r>
              <a:rPr lang="en-US" sz="1200" baseline="0" dirty="0" smtClean="0">
                <a:latin typeface="+mn-lt"/>
              </a:rPr>
              <a:t>We even learn family names in this way.</a:t>
            </a:r>
          </a:p>
          <a:p>
            <a:r>
              <a:rPr lang="en-US" sz="1200" baseline="0" dirty="0" smtClean="0">
                <a:latin typeface="+mn-lt"/>
              </a:rPr>
              <a:t>Give example of believe about felony record not following to another town OA</a:t>
            </a:r>
          </a:p>
          <a:p>
            <a:r>
              <a:rPr lang="en-US" sz="1200" baseline="0" dirty="0" smtClean="0">
                <a:latin typeface="+mn-lt"/>
              </a:rPr>
              <a:t>Give example of Mom’s name</a:t>
            </a:r>
          </a:p>
          <a:p>
            <a:r>
              <a:rPr lang="en-US" sz="1200" baseline="0" dirty="0" smtClean="0">
                <a:latin typeface="+mn-lt"/>
              </a:rPr>
              <a:t>We learn social skills in the same way</a:t>
            </a:r>
          </a:p>
          <a:p>
            <a:r>
              <a:rPr lang="en-US" sz="1200" baseline="0" dirty="0" smtClean="0">
                <a:latin typeface="+mn-lt"/>
              </a:rPr>
              <a:t>Families who are familiar with the ways systems work may or may not teach the systems to the family member who is Deaf or </a:t>
            </a:r>
            <a:r>
              <a:rPr lang="en-US" sz="1200" baseline="0" dirty="0" err="1" smtClean="0">
                <a:latin typeface="+mn-lt"/>
              </a:rPr>
              <a:t>HoH</a:t>
            </a:r>
            <a:r>
              <a:rPr lang="en-US" sz="1200" baseline="0" dirty="0" smtClean="0">
                <a:latin typeface="+mn-lt"/>
              </a:rPr>
              <a:t>. The individual may or may not know that he needs to recertify every year for benefits,.</a:t>
            </a:r>
          </a:p>
          <a:p>
            <a:r>
              <a:rPr lang="en-US" sz="1200" baseline="0" dirty="0" smtClean="0">
                <a:latin typeface="+mn-lt"/>
              </a:rPr>
              <a:t>The person may be very skilled. </a:t>
            </a:r>
          </a:p>
          <a:p>
            <a:r>
              <a:rPr lang="en-US" sz="1200" baseline="0" dirty="0" smtClean="0">
                <a:latin typeface="+mn-lt"/>
              </a:rPr>
              <a:t>Never make assumptions.</a:t>
            </a:r>
          </a:p>
          <a:p>
            <a:r>
              <a:rPr lang="en-US" sz="1200" baseline="0" dirty="0" smtClean="0">
                <a:latin typeface="+mn-lt"/>
              </a:rPr>
              <a:t>These are important considerations when you consider cultural impacts as well.</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35486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70597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What soft skills does the client have and how does it impact the individual’s employment</a:t>
            </a:r>
            <a:endParaRPr lang="en-US" sz="1100" dirty="0" smtClean="0"/>
          </a:p>
          <a:p>
            <a:pPr>
              <a:buFont typeface="Wingdings" panose="05000000000000000000" pitchFamily="2" charset="2"/>
              <a:buChar char="Ø"/>
            </a:pPr>
            <a:r>
              <a:rPr lang="en-US" sz="1200" dirty="0" smtClean="0"/>
              <a:t>Lower earning power</a:t>
            </a:r>
          </a:p>
          <a:p>
            <a:pPr>
              <a:buFont typeface="Wingdings" panose="05000000000000000000" pitchFamily="2" charset="2"/>
              <a:buChar char="Ø"/>
            </a:pPr>
            <a:r>
              <a:rPr lang="en-US" sz="1200" dirty="0" smtClean="0"/>
              <a:t>Need to disclose? Or not? Or When?</a:t>
            </a:r>
          </a:p>
          <a:p>
            <a:pPr>
              <a:buFont typeface="Wingdings" panose="05000000000000000000" pitchFamily="2" charset="2"/>
              <a:buChar char="Ø"/>
            </a:pPr>
            <a:r>
              <a:rPr lang="en-US" sz="1200" dirty="0" smtClean="0"/>
              <a:t>What accommodations are needed? If no accommodation requested or provided, what happens on the job?</a:t>
            </a:r>
          </a:p>
          <a:p>
            <a:endParaRPr lang="en-US" sz="1200" dirty="0" smtClean="0">
              <a:latin typeface="+mn-lt"/>
            </a:endParaRPr>
          </a:p>
          <a:p>
            <a:r>
              <a:rPr lang="en-US" sz="1200" dirty="0" smtClean="0">
                <a:latin typeface="+mn-lt"/>
              </a:rPr>
              <a:t>Can result in a “win </a:t>
            </a:r>
            <a:r>
              <a:rPr lang="en-US" sz="1200" dirty="0" err="1" smtClean="0">
                <a:latin typeface="+mn-lt"/>
              </a:rPr>
              <a:t>win</a:t>
            </a:r>
            <a:r>
              <a:rPr lang="en-US" sz="1200" dirty="0" smtClean="0">
                <a:latin typeface="+mn-lt"/>
              </a:rPr>
              <a:t>” situation but sometimes employers need to be “sold” on the idea first.</a:t>
            </a:r>
          </a:p>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74693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Issues</a:t>
            </a:r>
            <a:r>
              <a:rPr lang="en-US" sz="1200" baseline="0" dirty="0" smtClean="0">
                <a:latin typeface="+mn-lt"/>
              </a:rPr>
              <a:t> of grief</a:t>
            </a:r>
          </a:p>
          <a:p>
            <a:r>
              <a:rPr lang="en-US" sz="1200" baseline="0" dirty="0" smtClean="0">
                <a:latin typeface="+mn-lt"/>
              </a:rPr>
              <a:t>Issues of identity</a:t>
            </a:r>
          </a:p>
          <a:p>
            <a:r>
              <a:rPr lang="en-US" sz="1200" baseline="0" dirty="0" smtClean="0">
                <a:latin typeface="+mn-lt"/>
              </a:rPr>
              <a:t>Misdiagnosis for those who are hard of hearing and Deaf</a:t>
            </a:r>
          </a:p>
          <a:p>
            <a:r>
              <a:rPr lang="en-US" sz="1200" baseline="0" dirty="0" smtClean="0">
                <a:latin typeface="+mn-lt"/>
              </a:rPr>
              <a:t>Anger</a:t>
            </a:r>
          </a:p>
          <a:p>
            <a:r>
              <a:rPr lang="en-US" sz="1200" baseline="0" dirty="0" smtClean="0">
                <a:latin typeface="+mn-lt"/>
              </a:rPr>
              <a:t>Issues related to inability to communicate well with family</a:t>
            </a:r>
          </a:p>
          <a:p>
            <a:r>
              <a:rPr lang="en-US" sz="1200" baseline="0" dirty="0" err="1" smtClean="0">
                <a:latin typeface="+mn-lt"/>
              </a:rPr>
              <a:t>Microaggressions</a:t>
            </a:r>
            <a:endParaRPr lang="en-US" sz="1200" baseline="0" dirty="0" smtClean="0">
              <a:latin typeface="+mn-lt"/>
            </a:endParaRPr>
          </a:p>
          <a:p>
            <a:r>
              <a:rPr lang="en-US" sz="1200" baseline="0" dirty="0" smtClean="0">
                <a:latin typeface="+mn-lt"/>
              </a:rPr>
              <a:t>Discrimination</a:t>
            </a:r>
          </a:p>
          <a:p>
            <a:r>
              <a:rPr lang="en-US" sz="1200" baseline="0" dirty="0" smtClean="0">
                <a:latin typeface="+mn-lt"/>
              </a:rPr>
              <a:t>Self-esteem</a:t>
            </a:r>
          </a:p>
          <a:p>
            <a:r>
              <a:rPr lang="en-US" sz="1200" baseline="0" dirty="0" smtClean="0">
                <a:latin typeface="+mn-lt"/>
              </a:rPr>
              <a:t>Isolation and withdrawal</a:t>
            </a:r>
          </a:p>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12954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35980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kern="1200" baseline="0" dirty="0" smtClean="0">
                <a:solidFill>
                  <a:schemeClr val="tx1"/>
                </a:solidFill>
                <a:latin typeface="NeueHaasGroteskText Std" panose="020B0504020202020204" pitchFamily="34" charset="0"/>
                <a:ea typeface="+mn-ea"/>
                <a:cs typeface="+mn-cs"/>
              </a:rPr>
              <a:t>Some Definitions-Based primarily on a person’s</a:t>
            </a:r>
            <a:r>
              <a:rPr lang="en-US" sz="1200" kern="1200" dirty="0" smtClean="0">
                <a:solidFill>
                  <a:schemeClr val="tx1"/>
                </a:solidFill>
                <a:latin typeface="NeueHaasGroteskText Std" panose="020B0504020202020204" pitchFamily="34" charset="0"/>
                <a:ea typeface="+mn-ea"/>
                <a:cs typeface="+mn-cs"/>
              </a:rPr>
              <a:t> language acquisition and experience</a:t>
            </a:r>
            <a:endParaRPr lang="en-US" sz="1200" kern="1200" baseline="0" dirty="0" smtClean="0">
              <a:solidFill>
                <a:schemeClr val="tx1"/>
              </a:solidFill>
              <a:latin typeface="NeueHaasGroteskText Std" panose="020B0504020202020204" pitchFamily="34" charset="0"/>
              <a:ea typeface="+mn-ea"/>
              <a:cs typeface="+mn-cs"/>
            </a:endParaRP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Deaf</a:t>
            </a:r>
          </a:p>
          <a:p>
            <a:r>
              <a:rPr lang="en-US" sz="1200" kern="1200" dirty="0" smtClean="0">
                <a:solidFill>
                  <a:schemeClr val="tx1"/>
                </a:solidFill>
                <a:latin typeface="NeueHaasGroteskText Std" panose="020B0504020202020204" pitchFamily="34" charset="0"/>
                <a:ea typeface="+mn-ea"/>
                <a:cs typeface="+mn-cs"/>
              </a:rPr>
              <a:t>Having a hearing loss of such severity that communication and learning happen primarily by visual methods (i.e., manual communication, reading/writing, speechreading (lip-reading), and gestures.</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Hard of Hearing</a:t>
            </a:r>
          </a:p>
          <a:p>
            <a:r>
              <a:rPr lang="en-US" sz="1200" kern="1200" dirty="0" smtClean="0">
                <a:solidFill>
                  <a:schemeClr val="tx1"/>
                </a:solidFill>
                <a:latin typeface="NeueHaasGroteskText Std" panose="020B0504020202020204" pitchFamily="34" charset="0"/>
                <a:ea typeface="+mn-ea"/>
                <a:cs typeface="+mn-cs"/>
              </a:rPr>
              <a:t>Having some degree of hearing loss ranging from mild to profound.  People who are hard of hearing may benefit from the use of hearing aids or other assistive listening devices.  They depend primarily upon spoken language in communicating with others.</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Late-Deafened (Degenerative Hearing Loss)</a:t>
            </a:r>
          </a:p>
          <a:p>
            <a:r>
              <a:rPr lang="en-US" sz="1200" kern="1200" dirty="0" smtClean="0">
                <a:solidFill>
                  <a:schemeClr val="tx1"/>
                </a:solidFill>
                <a:latin typeface="NeueHaasGroteskText Std" panose="020B0504020202020204" pitchFamily="34" charset="0"/>
                <a:ea typeface="+mn-ea"/>
                <a:cs typeface="+mn-cs"/>
              </a:rPr>
              <a:t>Having a severe to profound hearing loss which occurred after the development of speech and language.  People who are late-deafened can benefit from the use of visual display technology, but usually very little </a:t>
            </a:r>
          </a:p>
          <a:p>
            <a:r>
              <a:rPr lang="en-US" sz="1200" kern="1200" dirty="0" smtClean="0">
                <a:solidFill>
                  <a:schemeClr val="tx1"/>
                </a:solidFill>
                <a:latin typeface="NeueHaasGroteskText Std" panose="020B0504020202020204" pitchFamily="34" charset="0"/>
                <a:ea typeface="+mn-ea"/>
                <a:cs typeface="+mn-cs"/>
              </a:rPr>
              <a:t>from hearing aids or other assistive listening devices.</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Deafblind</a:t>
            </a:r>
          </a:p>
          <a:p>
            <a:r>
              <a:rPr lang="en-US" sz="1200" kern="1200" dirty="0" smtClean="0">
                <a:solidFill>
                  <a:schemeClr val="tx1"/>
                </a:solidFill>
                <a:latin typeface="NeueHaasGroteskText Std" panose="020B0504020202020204" pitchFamily="34" charset="0"/>
                <a:ea typeface="+mn-ea"/>
                <a:cs typeface="+mn-cs"/>
              </a:rPr>
              <a:t>Having a combination of hearing and vision loss that affects a person’s ability to communicate with </a:t>
            </a:r>
          </a:p>
          <a:p>
            <a:r>
              <a:rPr lang="en-US" sz="1200" kern="1200" dirty="0" smtClean="0">
                <a:solidFill>
                  <a:schemeClr val="tx1"/>
                </a:solidFill>
                <a:latin typeface="NeueHaasGroteskText Std" panose="020B0504020202020204" pitchFamily="34" charset="0"/>
                <a:ea typeface="+mn-ea"/>
                <a:cs typeface="+mn-cs"/>
              </a:rPr>
              <a:t>others, get information about the environment, participate in the community and maintain </a:t>
            </a:r>
          </a:p>
          <a:p>
            <a:r>
              <a:rPr lang="en-US" sz="1200" kern="1200" dirty="0" smtClean="0">
                <a:solidFill>
                  <a:schemeClr val="tx1"/>
                </a:solidFill>
                <a:latin typeface="NeueHaasGroteskText Std" panose="020B0504020202020204" pitchFamily="34" charset="0"/>
                <a:ea typeface="+mn-ea"/>
                <a:cs typeface="+mn-cs"/>
              </a:rPr>
              <a:t>independence. This term does not necessarily mean total lack of hearing and vision.</a:t>
            </a:r>
          </a:p>
          <a:p>
            <a:r>
              <a:rPr lang="en-US" sz="1200" kern="1200" dirty="0" smtClean="0">
                <a:solidFill>
                  <a:srgbClr val="C00000"/>
                </a:solidFill>
                <a:latin typeface="NeueHaasGroteskText Std" panose="020B0504020202020204" pitchFamily="34" charset="0"/>
                <a:ea typeface="+mn-ea"/>
                <a:cs typeface="+mn-cs"/>
              </a:rPr>
              <a:t>It</a:t>
            </a:r>
            <a:r>
              <a:rPr lang="en-US" sz="1200" kern="1200" baseline="0" dirty="0" smtClean="0">
                <a:solidFill>
                  <a:srgbClr val="C00000"/>
                </a:solidFill>
                <a:latin typeface="NeueHaasGroteskText Std" panose="020B0504020202020204" pitchFamily="34" charset="0"/>
                <a:ea typeface="+mn-ea"/>
                <a:cs typeface="+mn-cs"/>
              </a:rPr>
              <a:t> isn’t just vision loss plus hearing loss but it is </a:t>
            </a:r>
            <a:r>
              <a:rPr lang="en-US" sz="1200" b="1" kern="1200" baseline="0" dirty="0" smtClean="0">
                <a:solidFill>
                  <a:srgbClr val="C00000"/>
                </a:solidFill>
                <a:latin typeface="NeueHaasGroteskText Std" panose="020B0504020202020204" pitchFamily="34" charset="0"/>
                <a:ea typeface="+mn-ea"/>
                <a:cs typeface="+mn-cs"/>
              </a:rPr>
              <a:t>exponential</a:t>
            </a:r>
            <a:endParaRPr lang="en-US" sz="1200" b="1" kern="1200" dirty="0" smtClean="0">
              <a:solidFill>
                <a:srgbClr val="C00000"/>
              </a:solidFill>
              <a:latin typeface="NeueHaasGroteskText Std" panose="020B0504020202020204" pitchFamily="34" charset="0"/>
              <a:ea typeface="+mn-ea"/>
              <a:cs typeface="+mn-cs"/>
            </a:endParaRPr>
          </a:p>
          <a:p>
            <a:endParaRPr lang="en-US" sz="1200" kern="1200" dirty="0" smtClean="0">
              <a:solidFill>
                <a:schemeClr val="tx1"/>
              </a:solidFill>
              <a:latin typeface="NeueHaasGroteskText Std" panose="020B0504020202020204" pitchFamily="34" charset="0"/>
              <a:ea typeface="+mn-ea"/>
              <a:cs typeface="+mn-cs"/>
            </a:endParaRP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https://www.nidcd.nih.gov/health/statistics/quick-statistics-hearing</a:t>
            </a:r>
          </a:p>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295003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Native language used by Deaf</a:t>
            </a:r>
          </a:p>
          <a:p>
            <a:r>
              <a:rPr lang="en-US" sz="1200" dirty="0" smtClean="0">
                <a:latin typeface="+mn-lt"/>
              </a:rPr>
              <a:t>Complete and rich language with its own syntax and grammar</a:t>
            </a:r>
          </a:p>
          <a:p>
            <a:r>
              <a:rPr lang="en-US" sz="1200" dirty="0" smtClean="0">
                <a:latin typeface="+mn-lt"/>
              </a:rPr>
              <a:t>It is not English on the hands</a:t>
            </a:r>
          </a:p>
          <a:p>
            <a:endParaRPr lang="en-US" sz="1200" dirty="0" smtClean="0">
              <a:latin typeface="+mn-lt"/>
            </a:endParaRPr>
          </a:p>
          <a:p>
            <a:r>
              <a:rPr lang="en-US" sz="1200" b="0" dirty="0" smtClean="0">
                <a:latin typeface="+mn-lt"/>
              </a:rPr>
              <a:t>Some use stronger ASL and others are able to “code switch” and move back and forth from more English like sign systems to ASL.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 </a:t>
            </a:r>
            <a:r>
              <a:rPr lang="en-US" sz="1200" b="1" dirty="0" smtClean="0"/>
              <a:t>Deaf typically prefer to use ASL. Provision of interpreter is critical. If you offer writing as an accommodation, they will often accept that, but that doesn’t mean that is effective</a:t>
            </a:r>
          </a:p>
          <a:p>
            <a:endParaRPr lang="en-US" sz="1200" dirty="0" smtClean="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42457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 </a:t>
            </a:r>
          </a:p>
          <a:p>
            <a:r>
              <a:rPr lang="en-US" sz="1200" dirty="0" smtClean="0">
                <a:latin typeface="+mn-lt"/>
              </a:rPr>
              <a:t>Language usage: language dysfluency</a:t>
            </a:r>
          </a:p>
          <a:p>
            <a:r>
              <a:rPr lang="en-US" sz="1200" dirty="0" smtClean="0">
                <a:latin typeface="+mn-lt"/>
              </a:rPr>
              <a:t>“8% of deaf children receive regular access to sign language in the home (i.e., fluent, bidirectional conversations)”</a:t>
            </a:r>
          </a:p>
          <a:p>
            <a:endParaRPr lang="en-US" sz="1200" dirty="0" smtClean="0">
              <a:latin typeface="+mn-lt"/>
            </a:endParaRPr>
          </a:p>
          <a:p>
            <a:r>
              <a:rPr lang="en-US" sz="1200" dirty="0" smtClean="0">
                <a:latin typeface="+mn-lt"/>
              </a:rPr>
              <a:t>A person’s best language is not fluent and includes limited vocabulary, lack of time referents, disturbed spatial organization, and lack of syntax</a:t>
            </a:r>
          </a:p>
          <a:p>
            <a:r>
              <a:rPr lang="en-US" sz="1200" dirty="0" smtClean="0">
                <a:latin typeface="+mn-lt"/>
              </a:rPr>
              <a:t> </a:t>
            </a:r>
          </a:p>
          <a:p>
            <a:pPr marL="0" indent="0">
              <a:buNone/>
            </a:pPr>
            <a:r>
              <a:rPr lang="en-US" sz="2400" dirty="0" smtClean="0"/>
              <a:t>Fluency and dysfluency</a:t>
            </a:r>
          </a:p>
          <a:p>
            <a:pPr lvl="1">
              <a:buFont typeface="Wingdings" panose="05000000000000000000" pitchFamily="2" charset="2"/>
              <a:buChar char="Ø"/>
            </a:pPr>
            <a:r>
              <a:rPr lang="en-US" sz="2000" dirty="0" smtClean="0"/>
              <a:t>Ninety percent of all Deaf have hearing parents</a:t>
            </a:r>
          </a:p>
          <a:p>
            <a:pPr lvl="1">
              <a:buFont typeface="Wingdings" panose="05000000000000000000" pitchFamily="2" charset="2"/>
              <a:buChar char="Ø"/>
            </a:pPr>
            <a:r>
              <a:rPr lang="en-US" sz="2000" dirty="0" smtClean="0"/>
              <a:t>8% hearing parents learn ASL</a:t>
            </a:r>
          </a:p>
          <a:p>
            <a:pPr lvl="1">
              <a:buFont typeface="Wingdings" panose="05000000000000000000" pitchFamily="2" charset="2"/>
              <a:buChar char="Ø"/>
            </a:pPr>
            <a:r>
              <a:rPr lang="en-US" sz="2000" dirty="0" smtClean="0"/>
              <a:t>Exposure to ASL in rural areas is difficult</a:t>
            </a:r>
          </a:p>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0941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79413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CART stands for Communication Access Real-time Translation.  It may also be referred to as real-time captioning.  It is used by hard of hearing and deaf people who use English as their first language and/or their language of instruction.  Most often, the hard of hearing or deaf person can voice for him or herself (expressive communication) and uses CART to understand what others are saying, especially in meetings, classrooms or large events (receptive communication).</a:t>
            </a:r>
          </a:p>
          <a:p>
            <a:endParaRPr lang="en-US" sz="1200" dirty="0" smtClean="0">
              <a:latin typeface="+mn-lt"/>
            </a:endParaRPr>
          </a:p>
          <a:p>
            <a:r>
              <a:rPr lang="en-US" sz="1200" dirty="0" smtClean="0">
                <a:latin typeface="+mn-lt"/>
              </a:rPr>
              <a:t>A </a:t>
            </a:r>
            <a:r>
              <a:rPr lang="en-US" sz="1200" dirty="0" err="1" smtClean="0">
                <a:latin typeface="+mn-lt"/>
              </a:rPr>
              <a:t>captioner</a:t>
            </a:r>
            <a:r>
              <a:rPr lang="en-US" sz="1200" dirty="0" smtClean="0">
                <a:latin typeface="+mn-lt"/>
              </a:rPr>
              <a:t> (CART provider) uses a court reporting stenography machine, a computer and software to display everything that is being said, word for word.  The text is displayed on a computer, television or projection screen.  A </a:t>
            </a:r>
            <a:r>
              <a:rPr lang="en-US" sz="1200" dirty="0" err="1" smtClean="0">
                <a:latin typeface="+mn-lt"/>
              </a:rPr>
              <a:t>captioner</a:t>
            </a:r>
            <a:r>
              <a:rPr lang="en-US" sz="1200" dirty="0" smtClean="0">
                <a:latin typeface="+mn-lt"/>
              </a:rPr>
              <a:t> will come to your event for onsite CART services.  For remote CART services, the </a:t>
            </a:r>
            <a:r>
              <a:rPr lang="en-US" sz="1200" dirty="0" err="1" smtClean="0">
                <a:latin typeface="+mn-lt"/>
              </a:rPr>
              <a:t>captioner</a:t>
            </a:r>
            <a:r>
              <a:rPr lang="en-US" sz="1200" dirty="0" smtClean="0">
                <a:latin typeface="+mn-lt"/>
              </a:rPr>
              <a:t> is offsite and the text appears on the computer or screen at your location.</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04452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52813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9496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549696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220467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9340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78012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communicating critical or complex information, use the preferred accommodation of the person with hearing loss.</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Face the hearing impaired person directly, on the same level and in good light whenever possible. Position yourself so that the light is shining on the speaker's </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Speak clearly, slowly, distinctly, but naturally, without shouting or exaggerating mouth movements. Shouting distorts the sound of speech and may make speech reading more difficult.</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Say the person's name before beginning a conversation. This gives the listener a chance to focus attention and reduces the chance of missing words at the beginning of the conversation.</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Avoid talking too rapidly or using sentences that are too complex. Slow down a little, pause between sentences or phrases, and wait to make sure you have been understood before going on.</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Keep your hands away from your face while talking. If you are eating, chewing, smoking, etc. while talking, your speech will be more difficult to understand. Beards and moustaches can also interfere with the ability of the hearing impaired to speech read.</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If the hearing impaired listener hears better in one ear than the other, try to make a point of remembering which ear is better so that you will know where to position yourself.</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Be aware of possible distortion of sounds for the hearing impaired person. They may hear your voice, but still may have difficulty understanding some words.</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Most hearing impaired people have greater difficulty understanding speech when there is background noise. Try to minimize extraneous noise when talking.</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If the hearing impaired person has difficulty understanding a particular phrase or word, try to find a different way of saying the same thing, rather than repeating the original words over and over.</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Acquaint the listener with the general topic of the conversation. Avoid sudden changes of topic. If the subject is changed, tell the hearing impaired person what you are talking about now. In a group setting, repeat questions or key facts before continuing with the discussion.</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If you are giving specific information -- such as time, place or phone numbers -- to someone who is hearing impaired, have them repeat the specifics back to you. Many numbers and words sound alike.</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Whenever possible, provide pertinent information in writing, such as directions, schedules, work assignments, etc.</a:t>
            </a:r>
          </a:p>
          <a:p>
            <a:endParaRPr lang="en-US" sz="1200" kern="1200" dirty="0" smtClean="0">
              <a:solidFill>
                <a:schemeClr val="tx1"/>
              </a:solidFill>
              <a:latin typeface="NeueHaasGroteskText Std" panose="020B0504020202020204" pitchFamily="34" charset="0"/>
              <a:ea typeface="+mn-ea"/>
              <a:cs typeface="+mn-cs"/>
            </a:endParaRPr>
          </a:p>
          <a:p>
            <a:r>
              <a:rPr lang="en-US" sz="1200" kern="1200" dirty="0" smtClean="0">
                <a:solidFill>
                  <a:schemeClr val="tx1"/>
                </a:solidFill>
                <a:latin typeface="NeueHaasGroteskText Std" panose="020B0504020202020204" pitchFamily="34" charset="0"/>
                <a:ea typeface="+mn-ea"/>
                <a:cs typeface="+mn-cs"/>
              </a:rPr>
              <a:t>https://www.ucsfhealth.org/education/communicating_with_people_with_hearing_loss</a:t>
            </a:r>
          </a:p>
          <a:p>
            <a:endParaRPr lang="en-US" sz="1200" kern="1200" dirty="0" smtClean="0">
              <a:solidFill>
                <a:schemeClr val="tx1"/>
              </a:solidFill>
              <a:latin typeface="NeueHaasGroteskText Std" panose="020B0504020202020204" pitchFamily="34" charset="0"/>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150510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Effective Written Communication</a:t>
            </a:r>
          </a:p>
          <a:p>
            <a:pPr lvl="1">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Be short and to the point</a:t>
            </a:r>
          </a:p>
          <a:p>
            <a:pPr lvl="1">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Select words commonly used by most people</a:t>
            </a:r>
          </a:p>
          <a:p>
            <a:pPr lvl="1">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Avoid jargon and idioms</a:t>
            </a:r>
          </a:p>
          <a:p>
            <a:pPr lvl="2">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“Raining Cats and Dogs”</a:t>
            </a:r>
          </a:p>
          <a:p>
            <a:pPr lvl="1">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Avoid long complex sentences</a:t>
            </a:r>
          </a:p>
          <a:p>
            <a:pPr lvl="1">
              <a:buFont typeface="Wingdings" panose="05000000000000000000" pitchFamily="2" charset="2"/>
              <a:buChar char="Ø"/>
            </a:pPr>
            <a:r>
              <a:rPr lang="en-US" sz="2000" kern="1200" dirty="0" smtClean="0">
                <a:solidFill>
                  <a:schemeClr val="tx1"/>
                </a:solidFill>
                <a:latin typeface="NeueHaasGroteskText Std" panose="020B0504020202020204" pitchFamily="34" charset="0"/>
                <a:ea typeface="+mn-ea"/>
                <a:cs typeface="+mn-cs"/>
              </a:rPr>
              <a:t>Consider typing on a computer or iPhone or iPad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4293057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350937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789401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3893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84824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38939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56156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There is information being delivered and information being received.  Most of us are very comfortable sharing information</a:t>
            </a:r>
            <a:r>
              <a:rPr lang="en-US" sz="1200" baseline="0" dirty="0" smtClean="0">
                <a:latin typeface="+mn-lt"/>
              </a:rPr>
              <a:t> that relates to our day to day roles and sometimes, it rolls of our tongues  or hands at the speed of lightening.  We often believe that the delivery was clear and complete.  What can happen is that the person receiving the information  may be receiving/hearing it may be doing so for the first time.  As service providers we can do a couple of things to ensure that valuable information is understood.  Later during this presentation we will share some communication tips  on what has been effective for us when working with some consumers we serve for the first time.</a:t>
            </a:r>
          </a:p>
          <a:p>
            <a:endParaRPr lang="en-US" sz="1200" baseline="0" dirty="0" smtClean="0">
              <a:latin typeface="+mn-lt"/>
            </a:endParaRPr>
          </a:p>
          <a:p>
            <a:r>
              <a:rPr lang="en-US" sz="1200" baseline="0" dirty="0" smtClean="0">
                <a:latin typeface="+mn-lt"/>
              </a:rPr>
              <a:t>Ex.  Have you ever listened to someone’s voice mail and they were speaking so rapidly that it required listening 3 or 4 times.  This can be a very frustrating experience.</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86348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Fair Housing</a:t>
            </a:r>
            <a:r>
              <a:rPr lang="en-US" sz="1200" baseline="0" dirty="0" smtClean="0">
                <a:latin typeface="+mn-lt"/>
              </a:rPr>
              <a:t> Laws</a:t>
            </a:r>
          </a:p>
          <a:p>
            <a:r>
              <a:rPr lang="en-US" sz="1200" baseline="0" dirty="0" smtClean="0">
                <a:latin typeface="+mn-lt"/>
              </a:rPr>
              <a:t>Title VI of the Civil Rights Act of 1064</a:t>
            </a:r>
          </a:p>
          <a:p>
            <a:r>
              <a:rPr lang="en-US" sz="1200" baseline="0" dirty="0" smtClean="0">
                <a:latin typeface="+mn-lt"/>
              </a:rPr>
              <a:t>Fair Housing Act </a:t>
            </a:r>
            <a:r>
              <a:rPr lang="en-US" sz="1200" baseline="0" dirty="0" err="1" smtClean="0">
                <a:latin typeface="+mn-lt"/>
              </a:rPr>
              <a:t>odf</a:t>
            </a:r>
            <a:r>
              <a:rPr lang="en-US" sz="1200" baseline="0" dirty="0" smtClean="0">
                <a:latin typeface="+mn-lt"/>
              </a:rPr>
              <a:t> 1968 and as Amended in 1988</a:t>
            </a:r>
          </a:p>
          <a:p>
            <a:r>
              <a:rPr lang="en-US" sz="1200" baseline="0" dirty="0" smtClean="0">
                <a:latin typeface="+mn-lt"/>
              </a:rPr>
              <a:t>Section 504 of the Rehab Act of 1973</a:t>
            </a:r>
          </a:p>
          <a:p>
            <a:r>
              <a:rPr lang="en-US" sz="1200" baseline="0" dirty="0" smtClean="0">
                <a:latin typeface="+mn-lt"/>
              </a:rPr>
              <a:t>ADA of 1990</a:t>
            </a:r>
          </a:p>
          <a:p>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46912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Definition of</a:t>
            </a:r>
            <a:r>
              <a:rPr lang="en-US" sz="1200" baseline="0" dirty="0" smtClean="0">
                <a:latin typeface="+mn-lt"/>
              </a:rPr>
              <a:t> a person with a disability under the Fair Housing Act of 1968 and amended in 1988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baseline="0" dirty="0" smtClean="0">
                <a:latin typeface="+mn-lt"/>
              </a:rPr>
              <a:t>Section 504 </a:t>
            </a:r>
            <a:r>
              <a:rPr lang="en-US" sz="1200" u="sng" dirty="0" smtClean="0">
                <a:latin typeface="+mj-lt"/>
              </a:rPr>
              <a:t>1973/HUD</a:t>
            </a:r>
            <a:r>
              <a:rPr lang="en-US" sz="1200" dirty="0" smtClean="0">
                <a:latin typeface="+mj-lt"/>
              </a:rPr>
              <a:t>—prohibits discrimination on the basis of disability in programs and activities receiving </a:t>
            </a:r>
            <a:r>
              <a:rPr lang="en-US" sz="1200" u="sng" dirty="0" smtClean="0">
                <a:latin typeface="+mj-lt"/>
              </a:rPr>
              <a:t>Federal Financial assistance </a:t>
            </a:r>
            <a:r>
              <a:rPr lang="en-US" sz="1200" dirty="0" smtClean="0">
                <a:latin typeface="+mj-lt"/>
              </a:rPr>
              <a:t>from </a:t>
            </a:r>
            <a:r>
              <a:rPr lang="en-US" sz="1200" u="sng" baseline="0" dirty="0" smtClean="0">
                <a:latin typeface="+mn-lt"/>
              </a:rPr>
              <a:t>air Housing </a:t>
            </a:r>
            <a:r>
              <a:rPr lang="en-US" sz="1200" u="sng" dirty="0" smtClean="0">
                <a:latin typeface="+mj-lt"/>
              </a:rPr>
              <a:t>Act</a:t>
            </a:r>
            <a:r>
              <a:rPr lang="en-US" sz="1200" dirty="0" smtClean="0">
                <a:latin typeface="+mj-lt"/>
              </a:rPr>
              <a:t>—Any</a:t>
            </a:r>
            <a:r>
              <a:rPr lang="en-US" sz="1200" u="sng" dirty="0" smtClean="0">
                <a:latin typeface="+mj-lt"/>
              </a:rPr>
              <a:t> </a:t>
            </a:r>
            <a:r>
              <a:rPr lang="en-US" sz="1200" dirty="0" smtClean="0">
                <a:latin typeface="+mj-lt"/>
              </a:rPr>
              <a:t>person who has a physical or mental impairment that substantially limits one or more life activity (seeing, walking, hearing, learning, breathing, speaking, performing manual tasks and taking care of one’s self) has a record of such an impairment, or regarded as having such impairment…..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j-lt"/>
              </a:rPr>
              <a:t>Fair</a:t>
            </a:r>
            <a:r>
              <a:rPr lang="en-US" sz="1200" baseline="0" dirty="0" smtClean="0">
                <a:latin typeface="+mj-lt"/>
              </a:rPr>
              <a:t> Housing Act--</a:t>
            </a:r>
            <a:r>
              <a:rPr lang="en-US" sz="1200" kern="1200" dirty="0" smtClean="0">
                <a:solidFill>
                  <a:schemeClr val="tx1"/>
                </a:solidFill>
                <a:latin typeface="NeueHaasGroteskText Std" panose="020B0504020202020204" pitchFamily="34" charset="0"/>
                <a:ea typeface="+mn-ea"/>
                <a:cs typeface="+mn-cs"/>
              </a:rPr>
              <a:t>No qualified person with a disability shall, solely on the basis of disability be excluded from participation in, be denied the benefits of, or otherwise be subjected to discrimination under any program or activity that receives </a:t>
            </a:r>
            <a:r>
              <a:rPr lang="en-US" sz="1200" u="sng" kern="1200" dirty="0" smtClean="0">
                <a:solidFill>
                  <a:schemeClr val="tx1"/>
                </a:solidFill>
                <a:latin typeface="NeueHaasGroteskText Std" panose="020B0504020202020204" pitchFamily="34" charset="0"/>
                <a:ea typeface="+mn-ea"/>
                <a:cs typeface="+mn-cs"/>
              </a:rPr>
              <a:t>Federal Financial assistance</a:t>
            </a:r>
            <a:r>
              <a:rPr lang="en-US" sz="1200" kern="1200" dirty="0" smtClean="0">
                <a:solidFill>
                  <a:schemeClr val="tx1"/>
                </a:solidFill>
                <a:latin typeface="NeueHaasGroteskText Std" panose="020B05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j-lt"/>
              </a:rPr>
              <a:t>Reasonable accommodations—diff</a:t>
            </a:r>
            <a:r>
              <a:rPr lang="en-US" sz="1200" baseline="0" dirty="0" smtClean="0">
                <a:latin typeface="+mj-lt"/>
              </a:rPr>
              <a:t> between Fair </a:t>
            </a:r>
            <a:r>
              <a:rPr lang="en-US" sz="1200" baseline="0" dirty="0" err="1" smtClean="0">
                <a:latin typeface="+mj-lt"/>
              </a:rPr>
              <a:t>Hsg</a:t>
            </a:r>
            <a:r>
              <a:rPr lang="en-US" sz="1200" baseline="0" dirty="0" smtClean="0">
                <a:latin typeface="+mj-lt"/>
              </a:rPr>
              <a:t> and Section 504----is Tenant pays for reasonable modifications under the Fair </a:t>
            </a:r>
            <a:r>
              <a:rPr lang="en-US" sz="1200" baseline="0" dirty="0" err="1" smtClean="0">
                <a:latin typeface="+mj-lt"/>
              </a:rPr>
              <a:t>Hgs</a:t>
            </a:r>
            <a:r>
              <a:rPr lang="en-US" sz="1200" baseline="0" dirty="0" smtClean="0">
                <a:latin typeface="+mj-lt"/>
              </a:rPr>
              <a:t> Act and Housing provider pays under Section 504!</a:t>
            </a:r>
            <a:endParaRPr lang="en-US" sz="1200" dirty="0" smtClean="0">
              <a:latin typeface="+mj-lt"/>
            </a:endParaRPr>
          </a:p>
          <a:p>
            <a:r>
              <a:rPr lang="en-US" sz="1200" dirty="0" smtClean="0">
                <a:latin typeface="+mn-lt"/>
              </a:rPr>
              <a:t>https://www.powershow.com/view/4cd2c4-ODQ2N/Fair_Housing_powerpoint_ppt_presentation --Michele</a:t>
            </a:r>
            <a:r>
              <a:rPr lang="en-US" sz="1200" baseline="0" dirty="0" smtClean="0">
                <a:latin typeface="+mn-lt"/>
              </a:rPr>
              <a:t> Hutchins</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9954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85930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a:t>
            </a:r>
            <a:r>
              <a:rPr lang="en-US" sz="1200" baseline="0" dirty="0" smtClean="0">
                <a:latin typeface="+mn-lt"/>
              </a:rPr>
              <a:t>we serve persons with a hearing loss, be they HH or Deaf it is like looking at the  top/tip of an iceberg.  We are seeing initially the person has a hearing loss  The longer we work with them either they disclose or we learn that they identify themselves as someone living with a mild, moderate h.l. and label themselves as HH or someone with no residual hearing and communicate using sign language and identify themselves as deaf.</a:t>
            </a:r>
          </a:p>
          <a:p>
            <a:r>
              <a:rPr lang="en-US" sz="1200" baseline="0" dirty="0" smtClean="0">
                <a:latin typeface="+mn-lt"/>
              </a:rPr>
              <a:t>The impact of all those factors that support the tip of that iceberg vary from person to person.  An individual’s education background (or lack of),  linguistic skills (or lack of), positive cultural influences (or lack of)  and all the other factors represented here impact how effective a person will communicate----share and understand information.  If the educational system failed them then reading skills are adversely impacted which then impact/cause struggles in their vocational and employment world.  When some of those building blocks are not laid firmly, others areas are not laid on solid foundations. </a:t>
            </a:r>
          </a:p>
          <a:p>
            <a:r>
              <a:rPr lang="en-US" sz="1200" baseline="0" dirty="0" smtClean="0">
                <a:latin typeface="+mn-lt"/>
              </a:rPr>
              <a:t>Of course the opposite is also true, when the underlying factors are strong across the board then success is the result.</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1714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mn-lt"/>
              </a:rPr>
              <a:t>It is common that persons with a hearing</a:t>
            </a:r>
            <a:r>
              <a:rPr lang="en-US" sz="1400" baseline="0" dirty="0" smtClean="0">
                <a:latin typeface="+mn-lt"/>
              </a:rPr>
              <a:t> loss face barriers coming out of the gate.  The impact of hearing loss.  Suppose you are asking for medical history.  It is quite possible that there was no medical history shared in the family then there to is a gap.   As Jeanne has already shared, many families had hearing parents, and often more than one child.  Hearing parents may not have taken the time to share this bit of information because when it was disclosed during a family meal, the deaf child was away at the residential school.  It was an oversight but nevertheless, the information is now a missing gap.   </a:t>
            </a:r>
          </a:p>
          <a:p>
            <a:endParaRPr lang="en-US" sz="1400" baseline="0" dirty="0" smtClean="0">
              <a:latin typeface="+mn-lt"/>
            </a:endParaRPr>
          </a:p>
          <a:p>
            <a:r>
              <a:rPr lang="en-US" sz="1400" baseline="0" dirty="0" smtClean="0">
                <a:latin typeface="+mn-lt"/>
              </a:rPr>
              <a:t>As an adult, if they have been homeless for a while that information may have been loss, because they have been moving around from place to place or maybe it was never communicated to them clearly and they just don’t know.  Another situation could occur, where the person was hospitalized but the hospital was not compliant and did not provide either interpreting services or if the person is hard of hearing, the hearing aids were misplaced.  Either way, information was missed because a service provider assumed that ‘lip reading’ was sufficient.</a:t>
            </a:r>
          </a:p>
          <a:p>
            <a:endParaRPr lang="en-US" sz="1200" baseline="0" dirty="0" smtClean="0">
              <a:latin typeface="+mn-lt"/>
            </a:endParaRPr>
          </a:p>
          <a:p>
            <a:r>
              <a:rPr lang="en-US" sz="1200" baseline="0" dirty="0" smtClean="0">
                <a:latin typeface="+mn-lt"/>
              </a:rPr>
              <a:t>Myth:  The language without an interpreter may cause a provider to feel that the consumer is less intelligent.  Whereas that is a myth that we want to dispel immediately.    Hearing loss has no bearing on intelligence.  Just as the continuum in the hearing world of intelligence swings from minimal skills to genius level—the same holds true for persons living with a hearing loss.  A person who is hard f hearing might understand the  high frequency speech levels and the speaker may be speaking in a lower range.</a:t>
            </a:r>
          </a:p>
          <a:p>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hearing aid is a small device placed in or around the ear, which amplifies sound in order to assist those who suffer from hearing loss. </a:t>
            </a:r>
            <a:r>
              <a:rPr lang="en-US" sz="1200" baseline="0" dirty="0" smtClean="0">
                <a:latin typeface="+mn-lt"/>
              </a:rPr>
              <a:t>Hearing aids alone still range from $1,500 to $7,000 for a set.  </a:t>
            </a:r>
            <a:r>
              <a:rPr lang="en-US" dirty="0" smtClean="0"/>
              <a:t>The most common hearing aids are digital, which process sound waves into digital signals, but some people still use conventional analog aids that work by amplifying sound waves.</a:t>
            </a:r>
            <a:endParaRPr lang="en-US" sz="1200" baseline="0" dirty="0" smtClean="0">
              <a:latin typeface="+mn-lt"/>
            </a:endParaRPr>
          </a:p>
          <a:p>
            <a:endParaRPr lang="en-US" sz="1200" baseline="0" dirty="0" smtClean="0">
              <a:latin typeface="+mn-lt"/>
            </a:endParaRPr>
          </a:p>
          <a:p>
            <a:r>
              <a:rPr lang="en-US" sz="1200" baseline="0" dirty="0" smtClean="0">
                <a:latin typeface="+mn-lt"/>
              </a:rPr>
              <a:t>Research has shown that underemployment and the unemployment rate is higher among persons with a profound loss.  Those two elements lead more of a financial struggle to purchase items needed to function daily,.  Insurance on many jobs do not cover hearing aids.  </a:t>
            </a:r>
          </a:p>
          <a:p>
            <a:endParaRPr lang="en-US" sz="1200" baseline="0" dirty="0" smtClean="0">
              <a:latin typeface="+mn-lt"/>
            </a:endParaRPr>
          </a:p>
          <a:p>
            <a:r>
              <a:rPr lang="en-US" sz="1200" baseline="0" dirty="0" smtClean="0">
                <a:latin typeface="+mn-lt"/>
              </a:rPr>
              <a:t> And assistive listening devices like pocket talkers for 1:1 meetings ($150) or FM systems ($600-$1,500) for small group or class or group settings are often not provided by service providers. that can be very effective working.</a:t>
            </a:r>
          </a:p>
          <a:p>
            <a:endParaRPr lang="en-US" sz="1200" baseline="0" dirty="0" smtClean="0">
              <a:latin typeface="+mn-lt"/>
            </a:endParaRPr>
          </a:p>
          <a:p>
            <a:r>
              <a:rPr lang="en-US" sz="1200" baseline="0" dirty="0" smtClean="0">
                <a:latin typeface="+mn-lt"/>
              </a:rPr>
              <a:t>Alerting devices like an alarm clock or visual smoke alarm again cost more than the average alerting devices.  For example, a regular smoke alarm can be purchased for $20 but  a visual smoke alarm runs anywhere from $150.00 to $180.00.  Another item that can be misplaced or stolen causing the person to again be in need.</a:t>
            </a:r>
            <a:endParaRPr lang="en-US" sz="1200"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16707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 Only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pic>
        <p:nvPicPr>
          <p:cNvPr id="10" name="Picture 9"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315" y="1193803"/>
            <a:ext cx="8741044" cy="1829522"/>
          </a:xfrm>
          <a:prstGeom prst="rect">
            <a:avLst/>
          </a:prstGeom>
        </p:spPr>
      </p:pic>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23"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914400" rtl="0" eaLnBrk="1" latinLnBrk="0" hangingPunct="1">
              <a:buNone/>
              <a:defRPr lang="en-US" sz="1200" kern="1200" dirty="0">
                <a:solidFill>
                  <a:schemeClr val="tx2"/>
                </a:solidFill>
                <a:latin typeface="+mn-lt"/>
                <a:ea typeface="+mn-ea"/>
                <a:cs typeface="+mn-cs"/>
              </a:defRPr>
            </a:lvl1pPr>
          </a:lstStyle>
          <a:p>
            <a:pPr lvl="0"/>
            <a:fld id="{D7ED242C-24FB-43A0-BCB6-43756FC812F6}" type="datetime1">
              <a:rPr lang="en-US" smtClean="0"/>
              <a:pPr/>
              <a:t>12/13/2016</a:t>
            </a:fld>
            <a:endParaRPr lang="en-US" dirty="0"/>
          </a:p>
        </p:txBody>
      </p:sp>
      <p:sp>
        <p:nvSpPr>
          <p:cNvPr id="24" name="Footer Placeholder 4"/>
          <p:cNvSpPr>
            <a:spLocks noGrp="1"/>
          </p:cNvSpPr>
          <p:nvPr>
            <p:ph type="body" sz="quarter" idx="19" hasCustomPrompt="1"/>
          </p:nvPr>
        </p:nvSpPr>
        <p:spPr>
          <a:xfrm>
            <a:off x="3302176" y="6336471"/>
            <a:ext cx="5587647" cy="402259"/>
          </a:xfrm>
        </p:spPr>
        <p:txBody>
          <a:bodyPr anchor="ctr" anchorCtr="0">
            <a:normAutofit/>
          </a:bodyPr>
          <a:lstStyle>
            <a:lvl1pPr marL="0" indent="0" algn="ctr" defTabSz="914400" rtl="0" eaLnBrk="1" latinLnBrk="0" hangingPunct="1">
              <a:buNone/>
              <a:defRPr lang="en-US" sz="1200" kern="1200" dirty="0">
                <a:solidFill>
                  <a:schemeClr val="tx2"/>
                </a:solidFill>
                <a:latin typeface="+mn-lt"/>
                <a:ea typeface="+mn-ea"/>
                <a:cs typeface="+mn-cs"/>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25"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914400" rtl="0" eaLnBrk="1" latinLnBrk="0" hangingPunct="1">
              <a:buNone/>
              <a:defRPr lang="en-US" sz="1200" kern="1200" dirty="0">
                <a:solidFill>
                  <a:schemeClr val="tx2"/>
                </a:solidFill>
                <a:latin typeface="+mn-lt"/>
                <a:ea typeface="+mn-ea"/>
                <a:cs typeface="+mn-cs"/>
              </a:defRPr>
            </a:lvl1pPr>
          </a:lstStyle>
          <a:p>
            <a:pPr lvl="0"/>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plit - Light BG">
    <p:bg>
      <p:bgPr>
        <a:solidFill>
          <a:srgbClr val="E8E8E8"/>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5" name="Rectangle 14"/>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able Placeholder 9"/>
          <p:cNvSpPr>
            <a:spLocks noGrp="1"/>
          </p:cNvSpPr>
          <p:nvPr>
            <p:ph type="tbl" sz="quarter" idx="13"/>
          </p:nvPr>
        </p:nvSpPr>
        <p:spPr>
          <a:xfrm>
            <a:off x="914400" y="1554480"/>
            <a:ext cx="10360152" cy="4572000"/>
          </a:xfrm>
        </p:spPr>
        <p:txBody>
          <a:bodyPr/>
          <a:lstStyle/>
          <a:p>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Dark Overlay - Dark">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8/16/2018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Image Dark Overlay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8"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8/16/2018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914400"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3" name="Content Placeholder 4"/>
          <p:cNvSpPr>
            <a:spLocks noGrp="1"/>
          </p:cNvSpPr>
          <p:nvPr>
            <p:ph sz="quarter" idx="10"/>
          </p:nvPr>
        </p:nvSpPr>
        <p:spPr>
          <a:xfrm>
            <a:off x="914399"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914400" y="1188720"/>
            <a:ext cx="62179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434072" y="1188720"/>
            <a:ext cx="4754880" cy="5029200"/>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8/16/2018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Only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314" y="1193805"/>
            <a:ext cx="8741044" cy="1829520"/>
          </a:xfrm>
          <a:prstGeom prst="rect">
            <a:avLst/>
          </a:prstGeom>
        </p:spPr>
      </p:pic>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8" name="Date Placeholder 17"/>
          <p:cNvSpPr>
            <a:spLocks noGrp="1"/>
          </p:cNvSpPr>
          <p:nvPr>
            <p:ph type="dt" sz="half" idx="15"/>
          </p:nvPr>
        </p:nvSpPr>
        <p:spPr/>
        <p:txBody>
          <a:bodyPr/>
          <a:lstStyle/>
          <a:p>
            <a:fld id="{D7ED242C-24FB-43A0-BCB6-43756FC812F6}" type="datetime1">
              <a:rPr lang="en-US" smtClean="0"/>
              <a:t>8/16/2018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 White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8/16/2018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8/16/2018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8DC79626-CE5A-4834-975C-E7305BA2E281}" type="datetime1">
              <a:rPr lang="en-US" smtClean="0"/>
              <a:t>8/16/2018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8/16/2018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1"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2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7F519661-29C3-4FE0-9FC3-375A85A42C46}" type="datetime1">
              <a:rPr lang="en-US" smtClean="0"/>
              <a:t>8/16/2018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8/16/2018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Dar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Whit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chemeClr val="bg1">
              <a:alpha val="87843"/>
            </a:schemeClr>
          </a:solidFill>
        </p:spPr>
        <p:txBody>
          <a:bodyPr>
            <a:normAutofit/>
          </a:bodyPr>
          <a:lstStyle>
            <a:lvl1pPr algn="ctr">
              <a:defRPr sz="3600">
                <a:solidFill>
                  <a:srgbClr val="003865"/>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358612302"/>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Green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03" y="5730575"/>
            <a:ext cx="4448641" cy="931111"/>
          </a:xfrm>
          <a:prstGeom prst="rect">
            <a:avLst/>
          </a:prstGeom>
        </p:spPr>
      </p:pic>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fld id="{D7ED242C-24FB-43A0-BCB6-43756FC812F6}" type="datetime1">
              <a:rPr lang="en-US" smtClean="0"/>
              <a:pPr/>
              <a:t>8/16/2018</a:t>
            </a:fld>
            <a:r>
              <a:rPr lang="en-US" dirty="0" smtClean="0"/>
              <a:t> </a:t>
            </a:r>
            <a:r>
              <a:rPr lang="en-US" dirty="0" smtClean="0">
                <a:solidFill>
                  <a:schemeClr val="accent1"/>
                </a:solidFill>
              </a:rPr>
              <a:t>|</a:t>
            </a:r>
            <a:r>
              <a:rPr lang="en-US" dirty="0" smtClean="0"/>
              <a:t> Minnesota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olid - Light Gradient BG">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6" name="Date Placeholder 3"/>
          <p:cNvSpPr>
            <a:spLocks noGrp="1"/>
          </p:cNvSpPr>
          <p:nvPr>
            <p:ph type="dt" sz="half" idx="10"/>
          </p:nvPr>
        </p:nvSpPr>
        <p:spPr>
          <a:xfrm>
            <a:off x="914400" y="6356350"/>
            <a:ext cx="1371600" cy="365125"/>
          </a:xfrm>
        </p:spPr>
        <p:txBody>
          <a:bodyPr/>
          <a:lstStyle/>
          <a:p>
            <a:fld id="{9A198C9B-0587-4A1E-9E03-E4C9FE222F08}"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8" name="Slide Number Placeholder 5"/>
          <p:cNvSpPr>
            <a:spLocks noGrp="1"/>
          </p:cNvSpPr>
          <p:nvPr>
            <p:ph type="sldNum" sz="quarter" idx="12"/>
          </p:nvPr>
        </p:nvSpPr>
        <p:spPr>
          <a:xfrm>
            <a:off x="9902952" y="6356350"/>
            <a:ext cx="13716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de Solid - Dark BG">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 Capture Right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 Capture Right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365760"/>
            <a:ext cx="3657600" cy="2743200"/>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914400" y="3200400"/>
            <a:ext cx="3657600" cy="28346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1" name="Slide Number Placeholder 6"/>
          <p:cNvSpPr>
            <a:spLocks noGrp="1"/>
          </p:cNvSpPr>
          <p:nvPr>
            <p:ph type="sldNum" sz="quarter" idx="13"/>
          </p:nvPr>
        </p:nvSpPr>
        <p:spPr>
          <a:xfrm>
            <a:off x="9902952" y="6356350"/>
            <a:ext cx="13716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 Capture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dirty="0" smtClean="0"/>
              <a:t>Click icon to insert screenshot</a:t>
            </a:r>
            <a:endParaRPr lang="en-US" dirty="0"/>
          </a:p>
        </p:txBody>
      </p:sp>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smtClean="0"/>
              <a:t>Click to edit title</a:t>
            </a:r>
            <a:endParaRPr lang="en-US" dirty="0"/>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 Capture Bottom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 Capture Bottom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914400" y="1188720"/>
            <a:ext cx="10360152" cy="173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65760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 Capture Bottom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9"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8"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 Capture Display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smtClean="0"/>
              <a:t>Click to edit title</a:t>
            </a:r>
            <a:endParaRPr lang="en-US" dirty="0"/>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3"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15"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Photo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pic>
        <p:nvPicPr>
          <p:cNvPr id="10" name="Picture 9"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 Placeholder 10"/>
          <p:cNvSpPr>
            <a:spLocks noGrp="1"/>
          </p:cNvSpPr>
          <p:nvPr>
            <p:ph type="body" sz="quarter" idx="14" hasCustomPrompt="1"/>
          </p:nvPr>
        </p:nvSpPr>
        <p:spPr>
          <a:xfrm>
            <a:off x="2802467" y="5488538"/>
            <a:ext cx="6587067" cy="649794"/>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25"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914400" rtl="0" eaLnBrk="1" latinLnBrk="0" hangingPunct="1">
              <a:buNone/>
              <a:defRPr lang="en-US" sz="1200" kern="1200" dirty="0">
                <a:solidFill>
                  <a:schemeClr val="tx2"/>
                </a:solidFill>
                <a:latin typeface="+mn-lt"/>
                <a:ea typeface="+mn-ea"/>
                <a:cs typeface="+mn-cs"/>
              </a:defRPr>
            </a:lvl1pPr>
          </a:lstStyle>
          <a:p>
            <a:pPr lvl="0"/>
            <a:fld id="{D7ED242C-24FB-43A0-BCB6-43756FC812F6}" type="datetime1">
              <a:rPr lang="en-US" smtClean="0"/>
              <a:pPr/>
              <a:t>12/13/2016</a:t>
            </a:fld>
            <a:endParaRPr lang="en-US" dirty="0"/>
          </a:p>
        </p:txBody>
      </p:sp>
      <p:sp>
        <p:nvSpPr>
          <p:cNvPr id="26" name="Footer Placeholder 4"/>
          <p:cNvSpPr>
            <a:spLocks noGrp="1"/>
          </p:cNvSpPr>
          <p:nvPr>
            <p:ph type="body" sz="quarter" idx="19" hasCustomPrompt="1"/>
          </p:nvPr>
        </p:nvSpPr>
        <p:spPr>
          <a:xfrm>
            <a:off x="3302176" y="6336471"/>
            <a:ext cx="5587647" cy="402259"/>
          </a:xfrm>
        </p:spPr>
        <p:txBody>
          <a:bodyPr anchor="ctr" anchorCtr="0">
            <a:normAutofit/>
          </a:bodyPr>
          <a:lstStyle>
            <a:lvl1pPr marL="0" indent="0" algn="ctr" defTabSz="914400" rtl="0" eaLnBrk="1" latinLnBrk="0" hangingPunct="1">
              <a:buNone/>
              <a:defRPr lang="en-US" sz="1200" kern="1200" dirty="0">
                <a:solidFill>
                  <a:schemeClr val="tx2"/>
                </a:solidFill>
                <a:latin typeface="+mn-lt"/>
                <a:ea typeface="+mn-ea"/>
                <a:cs typeface="+mn-cs"/>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27"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914400" rtl="0" eaLnBrk="1" latinLnBrk="0" hangingPunct="1">
              <a:buNone/>
              <a:defRPr lang="en-US" sz="1200" kern="1200" dirty="0">
                <a:solidFill>
                  <a:schemeClr val="tx2"/>
                </a:solidFill>
                <a:latin typeface="+mn-lt"/>
                <a:ea typeface="+mn-ea"/>
                <a:cs typeface="+mn-cs"/>
              </a:defRPr>
            </a:lvl1pPr>
          </a:lstStyle>
          <a:p>
            <a:pPr lvl="0"/>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Quote - Black Gradient">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1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ox - Dark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914400" y="1554480"/>
            <a:ext cx="10360152" cy="3200400"/>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8"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8/16/2018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0" name="Slide Number Placeholder 6"/>
          <p:cNvSpPr>
            <a:spLocks noGrp="1"/>
          </p:cNvSpPr>
          <p:nvPr>
            <p:ph type="sldNum" sz="quarter" idx="14"/>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One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8"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8/16/2018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0" name="Slide Number Placeholder 6"/>
          <p:cNvSpPr>
            <a:spLocks noGrp="1"/>
          </p:cNvSpPr>
          <p:nvPr>
            <p:ph type="sldNum" sz="quarter" idx="14"/>
          </p:nvPr>
        </p:nvSpPr>
        <p:spPr>
          <a:xfrm>
            <a:off x="9902952" y="6356350"/>
            <a:ext cx="1371600" cy="27432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Mu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14"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8/16/2018</a:t>
            </a:fld>
            <a:endParaRPr lang="en-US" dirty="0"/>
          </a:p>
        </p:txBody>
      </p:sp>
      <p:sp>
        <p:nvSpPr>
          <p:cNvPr id="15"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6" name="Slide Number Placeholder 6"/>
          <p:cNvSpPr>
            <a:spLocks noGrp="1"/>
          </p:cNvSpPr>
          <p:nvPr>
            <p:ph type="sldNum" sz="quarter" idx="16"/>
          </p:nvPr>
        </p:nvSpPr>
        <p:spPr>
          <a:xfrm>
            <a:off x="9902952" y="6356350"/>
            <a:ext cx="1371600" cy="27432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4400" y="1280160"/>
            <a:ext cx="10360152" cy="1371600"/>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8/16/2018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280160"/>
            <a:ext cx="12192000" cy="1371600"/>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8/16/2018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914400" y="1371600"/>
            <a:ext cx="10360152" cy="1371600"/>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8"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8/16/2018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0" name="Slide Number Placeholder 6"/>
          <p:cNvSpPr>
            <a:spLocks noGrp="1"/>
          </p:cNvSpPr>
          <p:nvPr>
            <p:ph type="sldNum" sz="quarter" idx="15"/>
          </p:nvPr>
        </p:nvSpPr>
        <p:spPr>
          <a:xfrm>
            <a:off x="9902952" y="6356350"/>
            <a:ext cx="13716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G">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13" name="Date Placeholder 4"/>
          <p:cNvSpPr>
            <a:spLocks noGrp="1"/>
          </p:cNvSpPr>
          <p:nvPr>
            <p:ph type="dt" sz="half" idx="12"/>
          </p:nvPr>
        </p:nvSpPr>
        <p:spPr>
          <a:xfrm>
            <a:off x="914400" y="6356350"/>
            <a:ext cx="1371600" cy="365125"/>
          </a:xfrm>
        </p:spPr>
        <p:txBody>
          <a:bodyPr/>
          <a:lstStyle/>
          <a:p>
            <a:fld id="{5D76A200-3168-4D33-A718-3974884CE863}" type="datetime1">
              <a:rPr lang="en-US" smtClean="0"/>
              <a:t>8/16/2018</a:t>
            </a:fld>
            <a:endParaRPr lang="en-US" dirty="0"/>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15" name="Slide Number Placeholder 6"/>
          <p:cNvSpPr>
            <a:spLocks noGrp="1"/>
          </p:cNvSpPr>
          <p:nvPr>
            <p:ph type="sldNum" sz="quarter" idx="16"/>
          </p:nvPr>
        </p:nvSpPr>
        <p:spPr>
          <a:xfrm>
            <a:off x="9902952" y="6356350"/>
            <a:ext cx="13716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8/16/2018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s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2"/>
          <p:cNvSpPr txBox="1">
            <a:spLocks/>
          </p:cNvSpPr>
          <p:nvPr userDrawn="1"/>
        </p:nvSpPr>
        <p:spPr>
          <a:xfrm>
            <a:off x="914400" y="2011680"/>
            <a:ext cx="10360152" cy="1371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dirty="0" smtClean="0"/>
              <a:t>Thank you!</a:t>
            </a:r>
            <a:endParaRPr lang="en-US" dirty="0"/>
          </a:p>
        </p:txBody>
      </p:sp>
      <p:sp>
        <p:nvSpPr>
          <p:cNvPr id="12" name="Title 1"/>
          <p:cNvSpPr>
            <a:spLocks noGrp="1"/>
          </p:cNvSpPr>
          <p:nvPr>
            <p:ph type="title" idx="4294967295"/>
          </p:nvPr>
        </p:nvSpPr>
        <p:spPr>
          <a:xfrm>
            <a:off x="914400" y="186856"/>
            <a:ext cx="5486400" cy="1371600"/>
          </a:xfrm>
        </p:spPr>
        <p:txBody>
          <a:bodyPr/>
          <a:lstStyle/>
          <a:p>
            <a:endParaRPr lang="en-US" dirty="0"/>
          </a:p>
        </p:txBody>
      </p:sp>
      <p:sp>
        <p:nvSpPr>
          <p:cNvPr id="11"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8/16/2018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914400" y="1554480"/>
            <a:ext cx="10360152" cy="45720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8/16/2018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s light BG">
    <p:bg>
      <p:bgPr>
        <a:solidFill>
          <a:srgbClr val="E8E8E8"/>
        </a:solidFill>
        <a:effectLst/>
      </p:bgPr>
    </p:bg>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914400" y="186856"/>
            <a:ext cx="5486400" cy="1371600"/>
          </a:xfrm>
        </p:spPr>
        <p:txBody>
          <a:bodyPr/>
          <a:lstStyle/>
          <a:p>
            <a:endParaRPr lang="en-US" dirty="0"/>
          </a:p>
        </p:txBody>
      </p:sp>
      <p:sp>
        <p:nvSpPr>
          <p:cNvPr id="10" name="Title 2"/>
          <p:cNvSpPr txBox="1">
            <a:spLocks/>
          </p:cNvSpPr>
          <p:nvPr userDrawn="1"/>
        </p:nvSpPr>
        <p:spPr>
          <a:xfrm>
            <a:off x="0" y="1651380"/>
            <a:ext cx="12192000" cy="1828800"/>
          </a:xfrm>
          <a:prstGeom prst="rect">
            <a:avLst/>
          </a:prstGeom>
          <a:solidFill>
            <a:srgbClr val="003865"/>
          </a:solidFill>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8/16/2018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rgbClr val="000000"/>
                </a:solidFill>
              </a:rPr>
              <a:t>Minnesota Department of Human Services</a:t>
            </a:r>
            <a:r>
              <a:rPr lang="en-US" dirty="0" smtClean="0"/>
              <a:t> </a:t>
            </a:r>
            <a:r>
              <a:rPr lang="en-US" dirty="0" smtClean="0">
                <a:solidFill>
                  <a:schemeClr val="accent1"/>
                </a:solidFill>
              </a:rPr>
              <a:t>|</a:t>
            </a:r>
            <a:r>
              <a:rPr lang="en-US" dirty="0" smtClean="0"/>
              <a:t> </a:t>
            </a:r>
            <a:r>
              <a:rPr lang="en-US" dirty="0" smtClean="0">
                <a:solidFill>
                  <a:srgbClr val="000000"/>
                </a:solidFill>
              </a:rPr>
              <a:t>mn.gov/</a:t>
            </a:r>
            <a:r>
              <a:rPr lang="en-US" dirty="0" err="1" smtClean="0">
                <a:solidFill>
                  <a:srgbClr val="000000"/>
                </a:solidFill>
              </a:rPr>
              <a:t>dhs</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914400" y="1554480"/>
            <a:ext cx="10360152" cy="4572000"/>
          </a:xfrm>
          <a:solidFill>
            <a:schemeClr val="bg1"/>
          </a:solidFill>
          <a:ln>
            <a:noFill/>
          </a:ln>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8/16/2018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914400" y="6356350"/>
            <a:ext cx="1463040" cy="365125"/>
          </a:xfrm>
        </p:spPr>
        <p:txBody>
          <a:bodyPr/>
          <a:lstStyle/>
          <a:p>
            <a:fld id="{66C283A4-7960-4BFD-B3A5-A2CC5BB2A473}"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olid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1"/>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914400" y="6356350"/>
            <a:ext cx="146304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fld id="{F4B91AA0-3BA7-4036-A3DA-317C6C4FFA29}" type="datetime1">
              <a:rPr lang="en-US" smtClean="0"/>
              <a:t>8/16/2018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Department of Human Services </a:t>
            </a:r>
            <a:r>
              <a:rPr lang="en-US" dirty="0" smtClean="0">
                <a:solidFill>
                  <a:srgbClr val="78BE21"/>
                </a:solidFill>
              </a:rPr>
              <a:t>|</a:t>
            </a:r>
            <a:r>
              <a:rPr lang="en-US" dirty="0" smtClean="0"/>
              <a:t> mn.gov/</a:t>
            </a:r>
            <a:r>
              <a:rPr lang="en-US" dirty="0" err="1" smtClean="0"/>
              <a:t>dhs</a:t>
            </a:r>
            <a:endParaRPr lang="en-US" dirty="0"/>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82880"/>
            <a:ext cx="10360152"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188720"/>
            <a:ext cx="103601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8/16/2018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Department of Human Services </a:t>
            </a:r>
            <a:r>
              <a:rPr lang="en-US" dirty="0" smtClean="0">
                <a:solidFill>
                  <a:schemeClr val="accent1"/>
                </a:solidFill>
              </a:rPr>
              <a:t>|</a:t>
            </a:r>
            <a:r>
              <a:rPr lang="en-US" dirty="0" smtClean="0"/>
              <a:t> mn.gov/</a:t>
            </a:r>
            <a:r>
              <a:rPr lang="en-US" dirty="0" err="1" smtClean="0"/>
              <a:t>dhs</a:t>
            </a:r>
            <a:endParaRPr lang="en-US" dirty="0"/>
          </a:p>
        </p:txBody>
      </p:sp>
      <p:sp>
        <p:nvSpPr>
          <p:cNvPr id="6"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11" r:id="rId4"/>
    <p:sldLayoutId id="2147483712" r:id="rId5"/>
    <p:sldLayoutId id="2147483789" r:id="rId6"/>
    <p:sldLayoutId id="2147483780" r:id="rId7"/>
    <p:sldLayoutId id="2147483773" r:id="rId8"/>
    <p:sldLayoutId id="2147483800" r:id="rId9"/>
    <p:sldLayoutId id="2147483688" r:id="rId10"/>
    <p:sldLayoutId id="2147483790" r:id="rId11"/>
    <p:sldLayoutId id="2147483714" r:id="rId12"/>
    <p:sldLayoutId id="2147483795" r:id="rId13"/>
    <p:sldLayoutId id="2147483738" r:id="rId14"/>
    <p:sldLayoutId id="2147483739" r:id="rId15"/>
    <p:sldLayoutId id="2147483801" r:id="rId16"/>
    <p:sldLayoutId id="2147483802" r:id="rId17"/>
    <p:sldLayoutId id="2147483803" r:id="rId18"/>
    <p:sldLayoutId id="2147483744" r:id="rId19"/>
    <p:sldLayoutId id="2147483772" r:id="rId20"/>
    <p:sldLayoutId id="2147483793" r:id="rId21"/>
    <p:sldLayoutId id="2147483767" r:id="rId22"/>
    <p:sldLayoutId id="2147483769" r:id="rId23"/>
    <p:sldLayoutId id="2147483771" r:id="rId24"/>
    <p:sldLayoutId id="2147483770" r:id="rId25"/>
    <p:sldLayoutId id="2147483732" r:id="rId26"/>
    <p:sldLayoutId id="2147483820" r:id="rId27"/>
    <p:sldLayoutId id="2147483794" r:id="rId28"/>
    <p:sldLayoutId id="2147483733" r:id="rId29"/>
    <p:sldLayoutId id="2147483747" r:id="rId30"/>
    <p:sldLayoutId id="2147483818" r:id="rId31"/>
    <p:sldLayoutId id="2147483805" r:id="rId32"/>
    <p:sldLayoutId id="2147483750" r:id="rId33"/>
    <p:sldLayoutId id="2147483809" r:id="rId34"/>
    <p:sldLayoutId id="2147483806" r:id="rId35"/>
    <p:sldLayoutId id="2147483765" r:id="rId36"/>
    <p:sldLayoutId id="2147483808" r:id="rId37"/>
    <p:sldLayoutId id="2147483781" r:id="rId38"/>
    <p:sldLayoutId id="2147483807" r:id="rId39"/>
    <p:sldLayoutId id="2147483819" r:id="rId40"/>
    <p:sldLayoutId id="2147483759" r:id="rId41"/>
    <p:sldLayoutId id="2147483754" r:id="rId42"/>
    <p:sldLayoutId id="2147483755" r:id="rId43"/>
    <p:sldLayoutId id="2147483753" r:id="rId44"/>
    <p:sldLayoutId id="2147483763" r:id="rId45"/>
    <p:sldLayoutId id="2147483762" r:id="rId46"/>
    <p:sldLayoutId id="2147483758" r:id="rId47"/>
    <p:sldLayoutId id="2147483756" r:id="rId48"/>
    <p:sldLayoutId id="2147483798" r:id="rId49"/>
    <p:sldLayoutId id="2147483797" r:id="rId5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ringloss.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nad.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smtClean="0"/>
              <a:t/>
            </a:r>
            <a:br>
              <a:rPr lang="en-US" sz="4400" b="1" dirty="0" smtClean="0"/>
            </a:br>
            <a:r>
              <a:rPr lang="en-US" sz="4400" b="1" dirty="0" smtClean="0"/>
              <a:t>Housing is the Goal. Communication is the </a:t>
            </a:r>
            <a:r>
              <a:rPr lang="en-US" sz="4400" b="1" dirty="0"/>
              <a:t>Key. </a:t>
            </a:r>
            <a:r>
              <a:rPr lang="en-US" sz="4400" b="1" dirty="0" smtClean="0"/>
              <a:t/>
            </a:r>
            <a:br>
              <a:rPr lang="en-US" sz="4400" b="1" dirty="0" smtClean="0"/>
            </a:br>
            <a:r>
              <a:rPr lang="en-US" sz="3100" b="1" dirty="0" smtClean="0"/>
              <a:t>Hearing </a:t>
            </a:r>
            <a:r>
              <a:rPr lang="en-US" sz="3100" b="1" dirty="0"/>
              <a:t>loss, the implications and what you can do about it</a:t>
            </a:r>
            <a:r>
              <a:rPr lang="en-US" sz="3100" b="1" dirty="0" smtClean="0"/>
              <a:t>.</a:t>
            </a:r>
            <a:r>
              <a:rPr lang="en-US" sz="4400" b="1" dirty="0" smtClean="0"/>
              <a:t/>
            </a:r>
            <a:br>
              <a:rPr lang="en-US" sz="4400" b="1" dirty="0" smtClean="0"/>
            </a:br>
            <a:endParaRPr lang="en-US" sz="4400" dirty="0"/>
          </a:p>
        </p:txBody>
      </p:sp>
      <p:sp>
        <p:nvSpPr>
          <p:cNvPr id="3" name="Text Placeholder 2"/>
          <p:cNvSpPr>
            <a:spLocks noGrp="1"/>
          </p:cNvSpPr>
          <p:nvPr>
            <p:ph type="body" sz="quarter" idx="14"/>
          </p:nvPr>
        </p:nvSpPr>
        <p:spPr>
          <a:xfrm>
            <a:off x="2014151" y="5511113"/>
            <a:ext cx="8081319" cy="1126753"/>
          </a:xfrm>
        </p:spPr>
        <p:txBody>
          <a:bodyPr>
            <a:noAutofit/>
          </a:bodyPr>
          <a:lstStyle/>
          <a:p>
            <a:r>
              <a:rPr lang="en-US" b="1" dirty="0"/>
              <a:t>Jeanne </a:t>
            </a:r>
            <a:r>
              <a:rPr lang="en-US" b="1" dirty="0" err="1"/>
              <a:t>Kolo</a:t>
            </a:r>
            <a:r>
              <a:rPr lang="en-US" b="1" dirty="0"/>
              <a:t>-Johnson, Regional Manager/DHH Specialist-Northwest Region</a:t>
            </a:r>
          </a:p>
          <a:p>
            <a:r>
              <a:rPr lang="en-US" b="1" dirty="0" smtClean="0"/>
              <a:t>Liz Brown, DHH Specialist, Metro Region</a:t>
            </a:r>
          </a:p>
          <a:p>
            <a:r>
              <a:rPr lang="en-US" b="1" dirty="0" smtClean="0"/>
              <a:t>Gerald Geist, Jr, DHH Specialist-Northwest Region</a:t>
            </a:r>
          </a:p>
        </p:txBody>
      </p:sp>
      <p:sp>
        <p:nvSpPr>
          <p:cNvPr id="4" name="Text Placeholder 3"/>
          <p:cNvSpPr>
            <a:spLocks noGrp="1"/>
          </p:cNvSpPr>
          <p:nvPr>
            <p:ph type="body" sz="quarter" idx="17"/>
          </p:nvPr>
        </p:nvSpPr>
        <p:spPr/>
        <p:txBody>
          <a:bodyPr/>
          <a:lstStyle/>
          <a:p>
            <a:r>
              <a:rPr lang="en-US" dirty="0" smtClean="0"/>
              <a:t>20 August 2018</a:t>
            </a:r>
            <a:endParaRPr lang="en-US" dirty="0"/>
          </a:p>
        </p:txBody>
      </p:sp>
      <p:sp>
        <p:nvSpPr>
          <p:cNvPr id="6" name="Text Placeholder 5"/>
          <p:cNvSpPr>
            <a:spLocks noGrp="1"/>
          </p:cNvSpPr>
          <p:nvPr>
            <p:ph type="body" sz="quarter" idx="18"/>
          </p:nvPr>
        </p:nvSpPr>
        <p:spPr/>
        <p:txBody>
          <a:bodyPr/>
          <a:lstStyle/>
          <a:p>
            <a:r>
              <a:rPr lang="en-US" dirty="0" smtClean="0"/>
              <a:t>1</a:t>
            </a:r>
            <a:endParaRPr lang="en-US" dirty="0"/>
          </a:p>
        </p:txBody>
      </p:sp>
    </p:spTree>
    <p:extLst>
      <p:ext uri="{BB962C8B-B14F-4D97-AF65-F5344CB8AC3E}">
        <p14:creationId xmlns:p14="http://schemas.microsoft.com/office/powerpoint/2010/main" val="2278596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Issues: Knowledge and Learning</a:t>
            </a:r>
            <a:endParaRPr lang="en-US" dirty="0"/>
          </a:p>
        </p:txBody>
      </p:sp>
      <p:pic>
        <p:nvPicPr>
          <p:cNvPr id="13" name="Picture Placeholder 12" descr="A family eats dinner with chopsticks" title="Underlying Issues: Knowledge and Learni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192" b="15192"/>
          <a:stretch>
            <a:fillRect/>
          </a:stretch>
        </p:blipFill>
        <p:spPr/>
      </p:pic>
      <p:sp>
        <p:nvSpPr>
          <p:cNvPr id="8" name="Content Placeholder 7"/>
          <p:cNvSpPr>
            <a:spLocks noGrp="1"/>
          </p:cNvSpPr>
          <p:nvPr>
            <p:ph idx="1"/>
          </p:nvPr>
        </p:nvSpPr>
        <p:spPr/>
        <p:txBody>
          <a:bodyPr>
            <a:normAutofit fontScale="92500" lnSpcReduction="10000"/>
          </a:bodyPr>
          <a:lstStyle/>
          <a:p>
            <a:pPr marL="457200" indent="0">
              <a:buNone/>
            </a:pPr>
            <a:r>
              <a:rPr lang="en-US" dirty="0" smtClean="0"/>
              <a:t>“…Deaf people also do not have access to ‘ambient information’. They do not overhear conversations or hear radio and television announcements. Thus, Deaf adults have limited access to information that many hearing adults would consider common knowledge.”</a:t>
            </a:r>
          </a:p>
          <a:p>
            <a:pPr marL="457200" indent="0" algn="r">
              <a:buNone/>
            </a:pPr>
            <a:r>
              <a:rPr lang="en-US" sz="1000" dirty="0" smtClean="0"/>
              <a:t>Barnett, Steven M.D., 1999. Clinical and cultural issues in caring for deaf people. Family Medicine, 31(1): 17-22.</a:t>
            </a:r>
          </a:p>
        </p:txBody>
      </p:sp>
      <p:sp>
        <p:nvSpPr>
          <p:cNvPr id="4" name="Date Placeholder 3"/>
          <p:cNvSpPr>
            <a:spLocks noGrp="1"/>
          </p:cNvSpPr>
          <p:nvPr>
            <p:ph type="dt" sz="half" idx="10"/>
          </p:nvPr>
        </p:nvSpPr>
        <p:spPr/>
        <p:txBody>
          <a:bodyPr/>
          <a:lstStyle/>
          <a:p>
            <a:r>
              <a:rPr lang="en-US"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742641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Issues: Learned Helplessness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Learned Helplessness</a:t>
            </a:r>
          </a:p>
          <a:p>
            <a:pPr lvl="1">
              <a:buFont typeface="Wingdings" panose="05000000000000000000" pitchFamily="2" charset="2"/>
              <a:buChar char="Ø"/>
            </a:pPr>
            <a:r>
              <a:rPr lang="en-US" dirty="0" smtClean="0"/>
              <a:t>Interpreters, teachers, parents and others advocate for individual</a:t>
            </a:r>
          </a:p>
          <a:p>
            <a:pPr lvl="1">
              <a:buFont typeface="Wingdings" panose="05000000000000000000" pitchFamily="2" charset="2"/>
              <a:buChar char="Ø"/>
            </a:pPr>
            <a:r>
              <a:rPr lang="en-US" dirty="0" smtClean="0"/>
              <a:t>Individual learns that they have no control and that they are “the problem”</a:t>
            </a:r>
          </a:p>
          <a:p>
            <a:pPr lvl="1">
              <a:buFont typeface="Wingdings" panose="05000000000000000000" pitchFamily="2" charset="2"/>
              <a:buChar char="Ø"/>
            </a:pPr>
            <a:r>
              <a:rPr lang="en-US" dirty="0" smtClean="0"/>
              <a:t>Can become pervasive and permanent</a:t>
            </a:r>
          </a:p>
          <a:p>
            <a:pPr lvl="1">
              <a:buFont typeface="Wingdings" panose="05000000000000000000" pitchFamily="2" charset="2"/>
              <a:buChar char="Ø"/>
            </a:pPr>
            <a:r>
              <a:rPr lang="en-US" dirty="0" smtClean="0"/>
              <a:t>Symptoms include:</a:t>
            </a:r>
          </a:p>
          <a:p>
            <a:pPr lvl="2">
              <a:buFont typeface="Wingdings" panose="05000000000000000000" pitchFamily="2" charset="2"/>
              <a:buChar char="Ø"/>
            </a:pPr>
            <a:r>
              <a:rPr lang="en-US" dirty="0" smtClean="0"/>
              <a:t>Low self-esteem</a:t>
            </a:r>
          </a:p>
          <a:p>
            <a:pPr lvl="2">
              <a:buFont typeface="Wingdings" panose="05000000000000000000" pitchFamily="2" charset="2"/>
              <a:buChar char="Ø"/>
            </a:pPr>
            <a:r>
              <a:rPr lang="en-US" dirty="0" smtClean="0"/>
              <a:t>Lack of motivation</a:t>
            </a:r>
          </a:p>
          <a:p>
            <a:pPr lvl="2">
              <a:buFont typeface="Wingdings" panose="05000000000000000000" pitchFamily="2" charset="2"/>
              <a:buChar char="Ø"/>
            </a:pPr>
            <a:r>
              <a:rPr lang="en-US" dirty="0" smtClean="0"/>
              <a:t>Poor problem solving skills</a:t>
            </a:r>
          </a:p>
          <a:p>
            <a:pPr lvl="2">
              <a:buFont typeface="Wingdings" panose="05000000000000000000" pitchFamily="2" charset="2"/>
              <a:buChar char="Ø"/>
            </a:pPr>
            <a:r>
              <a:rPr lang="en-US" dirty="0" smtClean="0"/>
              <a:t>Depression and anxiety</a:t>
            </a:r>
          </a:p>
          <a:p>
            <a:pPr marL="457200" lvl="1" indent="0">
              <a:buNone/>
            </a:pPr>
            <a:endParaRPr lang="en-US" dirty="0" smtClean="0"/>
          </a:p>
          <a:p>
            <a:pPr marL="457200" lvl="1" indent="0" algn="r">
              <a:buNone/>
            </a:pPr>
            <a:r>
              <a:rPr lang="en-US" sz="800" dirty="0" smtClean="0"/>
              <a:t>Hands and Voices.org/articles/</a:t>
            </a:r>
            <a:r>
              <a:rPr lang="en-US" sz="800" dirty="0" err="1" smtClean="0"/>
              <a:t>parent_por_collab</a:t>
            </a:r>
            <a:r>
              <a:rPr lang="en-US" sz="800" dirty="0" smtClean="0"/>
              <a:t>/V10_helplessness.htm</a:t>
            </a:r>
            <a:endParaRPr lang="en-US" sz="900" dirty="0"/>
          </a:p>
        </p:txBody>
      </p:sp>
      <p:sp>
        <p:nvSpPr>
          <p:cNvPr id="4" name="Date Placeholder 3"/>
          <p:cNvSpPr>
            <a:spLocks noGrp="1"/>
          </p:cNvSpPr>
          <p:nvPr>
            <p:ph type="dt" sz="half" idx="10"/>
          </p:nvPr>
        </p:nvSpPr>
        <p:spPr/>
        <p:txBody>
          <a:bodyPr/>
          <a:lstStyle/>
          <a:p>
            <a:fld id="{9A198C9B-0587-4A1E-9E03-E4C9FE222F08}" type="datetime1">
              <a:rPr lang="en-US" smtClean="0"/>
              <a:t>8/16/2018</a:t>
            </a:fld>
            <a:endParaRPr lang="en-US" dirty="0"/>
          </a:p>
        </p:txBody>
      </p:sp>
      <p:sp>
        <p:nvSpPr>
          <p:cNvPr id="5" name="Footer Placeholder 4"/>
          <p:cNvSpPr>
            <a:spLocks noGrp="1"/>
          </p:cNvSpPr>
          <p:nvPr>
            <p:ph type="ftr" sz="quarter" idx="3"/>
          </p:nvPr>
        </p:nvSpPr>
        <p:spPr>
          <a:xfrm>
            <a:off x="3300652" y="6407149"/>
            <a:ext cx="5587647" cy="365125"/>
          </a:xfrm>
        </p:spPr>
        <p:txBody>
          <a:bodyPr/>
          <a:lstStyle/>
          <a:p>
            <a:r>
              <a:rPr lang="en-US" smtClean="0"/>
              <a:t>Minnesota Department of Human Services </a:t>
            </a:r>
            <a:r>
              <a:rPr lang="en-US" smtClean="0">
                <a:solidFill>
                  <a:schemeClr val="accent1"/>
                </a:solidFill>
              </a:rPr>
              <a:t>|</a:t>
            </a:r>
            <a:r>
              <a:rPr lang="en-US" smtClean="0"/>
              <a:t> mn.gov/dhs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2625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Underlying </a:t>
            </a:r>
            <a:r>
              <a:rPr lang="en-US" sz="4400" dirty="0" smtClean="0"/>
              <a:t>Issues: Employment</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457200" lvl="1" indent="0">
              <a:buNone/>
            </a:pPr>
            <a:endParaRPr lang="en-US" sz="2000" dirty="0"/>
          </a:p>
          <a:p>
            <a:pPr lvl="1">
              <a:buFont typeface="Wingdings" panose="05000000000000000000" pitchFamily="2" charset="2"/>
              <a:buChar char="Ø"/>
            </a:pPr>
            <a:r>
              <a:rPr lang="en-US" sz="2000" dirty="0" smtClean="0"/>
              <a:t>Earning power and promotions</a:t>
            </a:r>
          </a:p>
          <a:p>
            <a:pPr lvl="2">
              <a:buFont typeface="Wingdings" panose="05000000000000000000" pitchFamily="2" charset="2"/>
              <a:buChar char="Ø"/>
            </a:pPr>
            <a:r>
              <a:rPr lang="en-US" sz="2000" dirty="0" smtClean="0"/>
              <a:t>Change with degree of hearing loss</a:t>
            </a:r>
          </a:p>
          <a:p>
            <a:pPr lvl="1">
              <a:buFont typeface="Wingdings" panose="05000000000000000000" pitchFamily="2" charset="2"/>
              <a:buChar char="Ø"/>
            </a:pPr>
            <a:r>
              <a:rPr lang="en-US" sz="2000" dirty="0" smtClean="0"/>
              <a:t>Need to disclose a hearing loss</a:t>
            </a:r>
            <a:endParaRPr lang="en-US" sz="1400" dirty="0" smtClean="0"/>
          </a:p>
          <a:p>
            <a:pPr lvl="1">
              <a:buFont typeface="Wingdings" panose="05000000000000000000" pitchFamily="2" charset="2"/>
              <a:buChar char="Ø"/>
            </a:pPr>
            <a:r>
              <a:rPr lang="en-US" sz="2000" dirty="0" smtClean="0"/>
              <a:t>Need for accommodation</a:t>
            </a:r>
          </a:p>
          <a:p>
            <a:pPr lvl="1">
              <a:buFont typeface="Wingdings" panose="05000000000000000000" pitchFamily="2" charset="2"/>
              <a:buChar char="Ø"/>
            </a:pPr>
            <a:r>
              <a:rPr lang="en-US" sz="2000" dirty="0" smtClean="0"/>
              <a:t>Variability in “soft skills”</a:t>
            </a:r>
          </a:p>
        </p:txBody>
      </p:sp>
    </p:spTree>
    <p:extLst>
      <p:ext uri="{BB962C8B-B14F-4D97-AF65-F5344CB8AC3E}">
        <p14:creationId xmlns:p14="http://schemas.microsoft.com/office/powerpoint/2010/main" val="21519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Underlying </a:t>
            </a:r>
            <a:r>
              <a:rPr lang="en-US" sz="4400" dirty="0" smtClean="0"/>
              <a:t>Issues: Mental Health</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lvl="1">
              <a:buFont typeface="Wingdings" panose="05000000000000000000" pitchFamily="2" charset="2"/>
              <a:buChar char="Ø"/>
            </a:pPr>
            <a:endParaRPr lang="en-US" sz="2000" dirty="0" smtClean="0"/>
          </a:p>
          <a:p>
            <a:pPr lvl="1">
              <a:buFont typeface="Wingdings" panose="05000000000000000000" pitchFamily="2" charset="2"/>
              <a:buChar char="Ø"/>
            </a:pPr>
            <a:r>
              <a:rPr lang="en-US" sz="2000" dirty="0" smtClean="0"/>
              <a:t>Deaf population is the most underserved population in the U.S.</a:t>
            </a:r>
          </a:p>
          <a:p>
            <a:pPr lvl="2">
              <a:buFont typeface="Wingdings" panose="05000000000000000000" pitchFamily="2" charset="2"/>
              <a:buChar char="Ø"/>
            </a:pPr>
            <a:r>
              <a:rPr lang="en-US" sz="1400" dirty="0"/>
              <a:t>Culturally appropriate services </a:t>
            </a:r>
          </a:p>
          <a:p>
            <a:pPr lvl="2">
              <a:buFont typeface="Wingdings" panose="05000000000000000000" pitchFamily="2" charset="2"/>
              <a:buChar char="Ø"/>
            </a:pPr>
            <a:r>
              <a:rPr lang="en-US" sz="1400" dirty="0"/>
              <a:t>Health “illiteracy”</a:t>
            </a:r>
          </a:p>
          <a:p>
            <a:pPr lvl="2">
              <a:buFont typeface="Wingdings" panose="05000000000000000000" pitchFamily="2" charset="2"/>
              <a:buChar char="Ø"/>
            </a:pPr>
            <a:r>
              <a:rPr lang="en-US" sz="1400" dirty="0" smtClean="0"/>
              <a:t>Providers’ </a:t>
            </a:r>
            <a:r>
              <a:rPr lang="en-US" sz="1400" dirty="0"/>
              <a:t>lack of </a:t>
            </a:r>
            <a:r>
              <a:rPr lang="en-US" sz="1400" dirty="0" smtClean="0"/>
              <a:t>awareness</a:t>
            </a:r>
          </a:p>
          <a:p>
            <a:pPr lvl="2">
              <a:buFont typeface="Wingdings" panose="05000000000000000000" pitchFamily="2" charset="2"/>
              <a:buChar char="Ø"/>
            </a:pPr>
            <a:r>
              <a:rPr lang="en-US" sz="1400" dirty="0" smtClean="0"/>
              <a:t>Lack of qualified interpreter</a:t>
            </a:r>
          </a:p>
          <a:p>
            <a:pPr lvl="1">
              <a:buFont typeface="Wingdings" panose="05000000000000000000" pitchFamily="2" charset="2"/>
              <a:buChar char="Ø"/>
            </a:pPr>
            <a:r>
              <a:rPr lang="en-US" sz="2000" dirty="0" smtClean="0"/>
              <a:t>Potential misdiagnosis</a:t>
            </a:r>
          </a:p>
          <a:p>
            <a:pPr lvl="1">
              <a:buFont typeface="Wingdings" panose="05000000000000000000" pitchFamily="2" charset="2"/>
              <a:buChar char="Ø"/>
            </a:pPr>
            <a:r>
              <a:rPr lang="en-US" sz="2000" dirty="0" smtClean="0"/>
              <a:t>Avoid saying “never mind,” or “I’ll tell you later”</a:t>
            </a:r>
          </a:p>
        </p:txBody>
      </p:sp>
    </p:spTree>
    <p:extLst>
      <p:ext uri="{BB962C8B-B14F-4D97-AF65-F5344CB8AC3E}">
        <p14:creationId xmlns:p14="http://schemas.microsoft.com/office/powerpoint/2010/main" val="358198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Never Make Assumptions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
        <p:nvSpPr>
          <p:cNvPr id="8" name="Content Placeholder 7"/>
          <p:cNvSpPr>
            <a:spLocks noGrp="1"/>
          </p:cNvSpPr>
          <p:nvPr>
            <p:ph idx="1"/>
          </p:nvPr>
        </p:nvSpPr>
        <p:spPr>
          <a:xfrm>
            <a:off x="914400" y="1554480"/>
            <a:ext cx="10360152" cy="4801870"/>
          </a:xfrm>
          <a:noFill/>
        </p:spPr>
        <p:txBody>
          <a:bodyPr anchor="ctr" anchorCtr="1">
            <a:noAutofit/>
          </a:bodyPr>
          <a:lstStyle/>
          <a:p>
            <a:pPr marL="0" indent="0">
              <a:buNone/>
            </a:pPr>
            <a:r>
              <a:rPr lang="en-US" sz="3200" b="1" dirty="0" smtClean="0"/>
              <a:t>Never Make </a:t>
            </a:r>
            <a:r>
              <a:rPr lang="en-US" sz="3200" b="1" dirty="0"/>
              <a:t>A</a:t>
            </a:r>
            <a:r>
              <a:rPr lang="en-US" sz="3200" b="1" dirty="0" smtClean="0"/>
              <a:t>ssumptions</a:t>
            </a:r>
            <a:endParaRPr lang="en-US" sz="3200" b="1" dirty="0"/>
          </a:p>
          <a:p>
            <a:pPr marL="0" indent="0">
              <a:buNone/>
            </a:pPr>
            <a:endParaRPr lang="en-US" sz="2400" dirty="0">
              <a:latin typeface="+mj-lt"/>
            </a:endParaRPr>
          </a:p>
        </p:txBody>
      </p:sp>
      <p:pic>
        <p:nvPicPr>
          <p:cNvPr id="3" name="Picture 2" title="Look this way"/>
          <p:cNvPicPr>
            <a:picLocks noChangeAspect="1"/>
          </p:cNvPicPr>
          <p:nvPr/>
        </p:nvPicPr>
        <p:blipFill>
          <a:blip r:embed="rId3"/>
          <a:stretch>
            <a:fillRect/>
          </a:stretch>
        </p:blipFill>
        <p:spPr>
          <a:xfrm>
            <a:off x="2958225" y="3955415"/>
            <a:ext cx="938865" cy="1255885"/>
          </a:xfrm>
          <a:prstGeom prst="rect">
            <a:avLst/>
          </a:prstGeom>
        </p:spPr>
      </p:pic>
    </p:spTree>
    <p:extLst>
      <p:ext uri="{BB962C8B-B14F-4D97-AF65-F5344CB8AC3E}">
        <p14:creationId xmlns:p14="http://schemas.microsoft.com/office/powerpoint/2010/main" val="383108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Definitions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0" lvl="0" indent="0">
              <a:spcBef>
                <a:spcPts val="0"/>
              </a:spcBef>
              <a:spcAft>
                <a:spcPts val="0"/>
              </a:spcAft>
              <a:buClr>
                <a:srgbClr val="003865"/>
              </a:buClr>
              <a:buNone/>
            </a:pPr>
            <a:r>
              <a:rPr lang="en-US" b="1" dirty="0" smtClean="0">
                <a:solidFill>
                  <a:srgbClr val="003865"/>
                </a:solidFill>
              </a:rPr>
              <a:t>People who are:</a:t>
            </a:r>
          </a:p>
          <a:p>
            <a:pPr lvl="0">
              <a:spcBef>
                <a:spcPts val="0"/>
              </a:spcBef>
              <a:spcAft>
                <a:spcPts val="0"/>
              </a:spcAft>
              <a:buClr>
                <a:srgbClr val="003865"/>
              </a:buClr>
              <a:buFont typeface="Wingdings" panose="05000000000000000000" pitchFamily="2" charset="2"/>
              <a:buChar char="Ø"/>
            </a:pPr>
            <a:r>
              <a:rPr lang="en-US" sz="2400" dirty="0" smtClean="0">
                <a:solidFill>
                  <a:srgbClr val="003865"/>
                </a:solidFill>
              </a:rPr>
              <a:t>Deaf:</a:t>
            </a:r>
            <a:endParaRPr lang="en-US" sz="2400" dirty="0">
              <a:solidFill>
                <a:srgbClr val="003865"/>
              </a:solidFill>
            </a:endParaRPr>
          </a:p>
          <a:p>
            <a:pPr marL="457200" lvl="1" indent="0">
              <a:spcBef>
                <a:spcPts val="0"/>
              </a:spcBef>
              <a:spcAft>
                <a:spcPts val="0"/>
              </a:spcAft>
              <a:buClr>
                <a:srgbClr val="003865"/>
              </a:buClr>
              <a:buNone/>
            </a:pPr>
            <a:r>
              <a:rPr lang="en-US" sz="2000" dirty="0" smtClean="0">
                <a:solidFill>
                  <a:srgbClr val="003865"/>
                </a:solidFill>
              </a:rPr>
              <a:t>	Rely on visual communication</a:t>
            </a:r>
            <a:endParaRPr lang="en-US" sz="2000" dirty="0">
              <a:solidFill>
                <a:srgbClr val="003865"/>
              </a:solidFill>
            </a:endParaRPr>
          </a:p>
          <a:p>
            <a:pPr marL="0" lvl="0" indent="0">
              <a:spcBef>
                <a:spcPts val="0"/>
              </a:spcBef>
              <a:spcAft>
                <a:spcPts val="0"/>
              </a:spcAft>
              <a:buClr>
                <a:srgbClr val="003865"/>
              </a:buClr>
              <a:buNone/>
            </a:pPr>
            <a:endParaRPr lang="en-US" sz="1800" dirty="0">
              <a:solidFill>
                <a:srgbClr val="003865"/>
              </a:solidFill>
            </a:endParaRPr>
          </a:p>
          <a:p>
            <a:pPr lvl="0">
              <a:spcBef>
                <a:spcPts val="0"/>
              </a:spcBef>
              <a:spcAft>
                <a:spcPts val="0"/>
              </a:spcAft>
              <a:buClr>
                <a:srgbClr val="003865"/>
              </a:buClr>
              <a:buFont typeface="Wingdings" panose="05000000000000000000" pitchFamily="2" charset="2"/>
              <a:buChar char="Ø"/>
            </a:pPr>
            <a:r>
              <a:rPr lang="en-US" sz="2400" dirty="0">
                <a:solidFill>
                  <a:srgbClr val="003865"/>
                </a:solidFill>
              </a:rPr>
              <a:t>Hard of </a:t>
            </a:r>
            <a:r>
              <a:rPr lang="en-US" sz="2400" dirty="0" smtClean="0">
                <a:solidFill>
                  <a:srgbClr val="003865"/>
                </a:solidFill>
              </a:rPr>
              <a:t>Hearing:</a:t>
            </a:r>
            <a:endParaRPr lang="en-US" sz="2400" dirty="0">
              <a:solidFill>
                <a:srgbClr val="003865"/>
              </a:solidFill>
            </a:endParaRPr>
          </a:p>
          <a:p>
            <a:pPr marL="0" lvl="0" indent="0">
              <a:spcBef>
                <a:spcPts val="0"/>
              </a:spcBef>
              <a:spcAft>
                <a:spcPts val="0"/>
              </a:spcAft>
              <a:buClr>
                <a:srgbClr val="003865"/>
              </a:buClr>
              <a:buNone/>
            </a:pPr>
            <a:r>
              <a:rPr lang="en-US" sz="1800" dirty="0">
                <a:solidFill>
                  <a:srgbClr val="003865"/>
                </a:solidFill>
              </a:rPr>
              <a:t>	</a:t>
            </a:r>
            <a:r>
              <a:rPr lang="en-US" sz="2000" dirty="0" smtClean="0">
                <a:solidFill>
                  <a:srgbClr val="003865"/>
                </a:solidFill>
              </a:rPr>
              <a:t>Rely on aural/oral communication, sometimes with technology</a:t>
            </a:r>
            <a:endParaRPr lang="en-US" sz="2000" dirty="0">
              <a:solidFill>
                <a:srgbClr val="003865"/>
              </a:solidFill>
            </a:endParaRPr>
          </a:p>
          <a:p>
            <a:pPr marL="0" lvl="0" indent="0">
              <a:spcBef>
                <a:spcPts val="0"/>
              </a:spcBef>
              <a:spcAft>
                <a:spcPts val="0"/>
              </a:spcAft>
              <a:buClr>
                <a:srgbClr val="003865"/>
              </a:buClr>
              <a:buNone/>
            </a:pPr>
            <a:endParaRPr lang="en-US" sz="1800" dirty="0">
              <a:solidFill>
                <a:srgbClr val="003865"/>
              </a:solidFill>
            </a:endParaRPr>
          </a:p>
          <a:p>
            <a:pPr lvl="0">
              <a:spcBef>
                <a:spcPts val="0"/>
              </a:spcBef>
              <a:spcAft>
                <a:spcPts val="0"/>
              </a:spcAft>
              <a:buClr>
                <a:srgbClr val="003865"/>
              </a:buClr>
              <a:buFont typeface="Wingdings" panose="05000000000000000000" pitchFamily="2" charset="2"/>
              <a:buChar char="Ø"/>
            </a:pPr>
            <a:r>
              <a:rPr lang="en-US" sz="2400" dirty="0" smtClean="0">
                <a:solidFill>
                  <a:srgbClr val="003865"/>
                </a:solidFill>
              </a:rPr>
              <a:t>Late-Deafened:</a:t>
            </a:r>
          </a:p>
          <a:p>
            <a:pPr marL="457200" lvl="1" indent="0">
              <a:spcBef>
                <a:spcPts val="0"/>
              </a:spcBef>
              <a:spcAft>
                <a:spcPts val="0"/>
              </a:spcAft>
              <a:buClr>
                <a:srgbClr val="003865"/>
              </a:buClr>
              <a:buNone/>
            </a:pPr>
            <a:r>
              <a:rPr lang="en-US" sz="2000" dirty="0" smtClean="0">
                <a:solidFill>
                  <a:srgbClr val="003865"/>
                </a:solidFill>
              </a:rPr>
              <a:t>	Rely on a variety of visual modes and technologies to communicate</a:t>
            </a:r>
          </a:p>
          <a:p>
            <a:pPr marL="0" lvl="0" indent="0">
              <a:spcBef>
                <a:spcPts val="0"/>
              </a:spcBef>
              <a:spcAft>
                <a:spcPts val="0"/>
              </a:spcAft>
              <a:buClr>
                <a:srgbClr val="003865"/>
              </a:buClr>
              <a:buNone/>
            </a:pPr>
            <a:r>
              <a:rPr lang="en-US" sz="1800" dirty="0">
                <a:solidFill>
                  <a:srgbClr val="003865"/>
                </a:solidFill>
              </a:rPr>
              <a:t>	</a:t>
            </a:r>
            <a:r>
              <a:rPr lang="en-US" sz="2000" dirty="0" smtClean="0">
                <a:solidFill>
                  <a:srgbClr val="003865"/>
                </a:solidFill>
              </a:rPr>
              <a:t>Lose hearing after speech and language are developed</a:t>
            </a:r>
            <a:endParaRPr lang="en-US" sz="2000" dirty="0">
              <a:solidFill>
                <a:srgbClr val="003865"/>
              </a:solidFill>
            </a:endParaRPr>
          </a:p>
          <a:p>
            <a:pPr marL="0" lvl="0" indent="0">
              <a:spcBef>
                <a:spcPts val="0"/>
              </a:spcBef>
              <a:spcAft>
                <a:spcPts val="0"/>
              </a:spcAft>
              <a:buClr>
                <a:srgbClr val="003865"/>
              </a:buClr>
              <a:buNone/>
            </a:pPr>
            <a:endParaRPr lang="en-US" sz="1800" dirty="0">
              <a:solidFill>
                <a:srgbClr val="003865"/>
              </a:solidFill>
            </a:endParaRPr>
          </a:p>
          <a:p>
            <a:pPr lvl="0">
              <a:spcBef>
                <a:spcPts val="0"/>
              </a:spcBef>
              <a:spcAft>
                <a:spcPts val="0"/>
              </a:spcAft>
              <a:buClr>
                <a:srgbClr val="003865"/>
              </a:buClr>
              <a:buFont typeface="Wingdings" panose="05000000000000000000" pitchFamily="2" charset="2"/>
              <a:buChar char="Ø"/>
            </a:pPr>
            <a:r>
              <a:rPr lang="en-US" sz="2400" dirty="0" smtClean="0">
                <a:solidFill>
                  <a:srgbClr val="003865"/>
                </a:solidFill>
              </a:rPr>
              <a:t>Deafblind:</a:t>
            </a:r>
            <a:endParaRPr lang="en-US" sz="2400" dirty="0">
              <a:solidFill>
                <a:srgbClr val="003865"/>
              </a:solidFill>
            </a:endParaRPr>
          </a:p>
          <a:p>
            <a:pPr marL="0" lvl="0" indent="0">
              <a:spcBef>
                <a:spcPts val="0"/>
              </a:spcBef>
              <a:spcAft>
                <a:spcPts val="0"/>
              </a:spcAft>
              <a:buClr>
                <a:srgbClr val="003865"/>
              </a:buClr>
              <a:buNone/>
            </a:pPr>
            <a:r>
              <a:rPr lang="en-US" sz="1800" dirty="0">
                <a:solidFill>
                  <a:srgbClr val="003865"/>
                </a:solidFill>
              </a:rPr>
              <a:t>	</a:t>
            </a:r>
            <a:r>
              <a:rPr lang="en-US" sz="2000" dirty="0" smtClean="0">
                <a:solidFill>
                  <a:srgbClr val="003865"/>
                </a:solidFill>
              </a:rPr>
              <a:t>Communicate in a wide variety of ways</a:t>
            </a:r>
          </a:p>
          <a:p>
            <a:pPr marL="0" lvl="0" indent="0">
              <a:spcBef>
                <a:spcPts val="0"/>
              </a:spcBef>
              <a:spcAft>
                <a:spcPts val="0"/>
              </a:spcAft>
              <a:buClr>
                <a:srgbClr val="003865"/>
              </a:buClr>
              <a:buNone/>
            </a:pPr>
            <a:r>
              <a:rPr lang="en-US" sz="2000" dirty="0">
                <a:solidFill>
                  <a:srgbClr val="003865"/>
                </a:solidFill>
              </a:rPr>
              <a:t>	</a:t>
            </a:r>
            <a:r>
              <a:rPr lang="en-US" sz="2000" dirty="0" smtClean="0">
                <a:solidFill>
                  <a:srgbClr val="003865"/>
                </a:solidFill>
              </a:rPr>
              <a:t>Are very individual in their needs for accommodation</a:t>
            </a:r>
          </a:p>
        </p:txBody>
      </p:sp>
    </p:spTree>
    <p:extLst>
      <p:ext uri="{BB962C8B-B14F-4D97-AF65-F5344CB8AC3E}">
        <p14:creationId xmlns:p14="http://schemas.microsoft.com/office/powerpoint/2010/main" val="223182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Access: Deaf</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0" lvl="0" indent="0">
              <a:buClr>
                <a:srgbClr val="003865"/>
              </a:buClr>
              <a:buNone/>
            </a:pPr>
            <a:r>
              <a:rPr lang="en-US" b="1" dirty="0">
                <a:solidFill>
                  <a:srgbClr val="003865"/>
                </a:solidFill>
              </a:rPr>
              <a:t>American Sign Language (ASL)</a:t>
            </a:r>
          </a:p>
          <a:p>
            <a:pPr lvl="0">
              <a:buClr>
                <a:srgbClr val="003865"/>
              </a:buClr>
              <a:buFont typeface="Wingdings" panose="05000000000000000000" pitchFamily="2" charset="2"/>
              <a:buChar char="Ø"/>
            </a:pPr>
            <a:r>
              <a:rPr lang="en-US" sz="2400" dirty="0">
                <a:solidFill>
                  <a:srgbClr val="003865"/>
                </a:solidFill>
              </a:rPr>
              <a:t>Native Deaf language</a:t>
            </a:r>
          </a:p>
          <a:p>
            <a:pPr lvl="0">
              <a:buClr>
                <a:srgbClr val="003865"/>
              </a:buClr>
              <a:buFont typeface="Wingdings" panose="05000000000000000000" pitchFamily="2" charset="2"/>
              <a:buChar char="Ø"/>
            </a:pPr>
            <a:r>
              <a:rPr lang="en-US" sz="2400" dirty="0">
                <a:solidFill>
                  <a:srgbClr val="003865"/>
                </a:solidFill>
              </a:rPr>
              <a:t>Complete, rich language with syntax and </a:t>
            </a:r>
            <a:r>
              <a:rPr lang="en-US" sz="2400" dirty="0" smtClean="0">
                <a:solidFill>
                  <a:srgbClr val="003865"/>
                </a:solidFill>
              </a:rPr>
              <a:t>grammar</a:t>
            </a:r>
          </a:p>
          <a:p>
            <a:pPr>
              <a:buClr>
                <a:srgbClr val="003865"/>
              </a:buClr>
              <a:buFont typeface="Wingdings" panose="05000000000000000000" pitchFamily="2" charset="2"/>
              <a:buChar char="Ø"/>
            </a:pPr>
            <a:r>
              <a:rPr lang="en-US" sz="2400" dirty="0"/>
              <a:t>ASL Structure and English Structure are very </a:t>
            </a:r>
            <a:r>
              <a:rPr lang="en-US" sz="2400" dirty="0" smtClean="0"/>
              <a:t>different</a:t>
            </a:r>
            <a:endParaRPr lang="en-US" sz="2400" dirty="0">
              <a:solidFill>
                <a:srgbClr val="003865"/>
              </a:solidFill>
            </a:endParaRPr>
          </a:p>
          <a:p>
            <a:pPr lvl="0">
              <a:buClr>
                <a:srgbClr val="003865"/>
              </a:buClr>
              <a:buFont typeface="Wingdings" panose="05000000000000000000" pitchFamily="2" charset="2"/>
              <a:buChar char="Ø"/>
            </a:pPr>
            <a:r>
              <a:rPr lang="en-US" sz="2400" dirty="0">
                <a:solidFill>
                  <a:srgbClr val="003865"/>
                </a:solidFill>
              </a:rPr>
              <a:t>Some Deaf “code switch.” Others </a:t>
            </a:r>
            <a:r>
              <a:rPr lang="en-US" sz="2400" dirty="0" smtClean="0">
                <a:solidFill>
                  <a:srgbClr val="003865"/>
                </a:solidFill>
              </a:rPr>
              <a:t>don’t</a:t>
            </a:r>
          </a:p>
          <a:p>
            <a:pPr lvl="0">
              <a:buClr>
                <a:srgbClr val="003865"/>
              </a:buClr>
              <a:buFont typeface="Wingdings" panose="05000000000000000000" pitchFamily="2" charset="2"/>
              <a:buChar char="Ø"/>
            </a:pPr>
            <a:r>
              <a:rPr lang="en-US" sz="2400" dirty="0" smtClean="0">
                <a:solidFill>
                  <a:srgbClr val="003865"/>
                </a:solidFill>
              </a:rPr>
              <a:t>Deaf Nod</a:t>
            </a:r>
            <a:endParaRPr lang="en-US" sz="2400" dirty="0">
              <a:solidFill>
                <a:srgbClr val="003865"/>
              </a:solidFill>
            </a:endParaRPr>
          </a:p>
          <a:p>
            <a:pPr marL="0" indent="0">
              <a:buNone/>
            </a:pPr>
            <a:endParaRPr lang="en-US" sz="2400" dirty="0"/>
          </a:p>
          <a:p>
            <a:pPr marL="0" indent="0">
              <a:buNone/>
            </a:pPr>
            <a:endParaRPr lang="en-US" sz="2400" dirty="0"/>
          </a:p>
          <a:p>
            <a:pPr marL="0" indent="0">
              <a:buNone/>
            </a:pPr>
            <a:endParaRPr lang="en-US" sz="2400" dirty="0">
              <a:latin typeface="+mj-lt"/>
            </a:endParaRPr>
          </a:p>
        </p:txBody>
      </p:sp>
    </p:spTree>
    <p:extLst>
      <p:ext uri="{BB962C8B-B14F-4D97-AF65-F5344CB8AC3E}">
        <p14:creationId xmlns:p14="http://schemas.microsoft.com/office/powerpoint/2010/main" val="159134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Communication Access: Language Acquisition</a:t>
            </a:r>
            <a:endParaRPr lang="en-US" sz="4400" dirty="0"/>
          </a:p>
        </p:txBody>
      </p:sp>
      <p:sp>
        <p:nvSpPr>
          <p:cNvPr id="8" name="Content Placeholder 7"/>
          <p:cNvSpPr>
            <a:spLocks noGrp="1"/>
          </p:cNvSpPr>
          <p:nvPr>
            <p:ph sz="quarter" idx="10"/>
          </p:nvPr>
        </p:nvSpPr>
        <p:spPr>
          <a:solidFill>
            <a:schemeClr val="bg1"/>
          </a:solidFill>
        </p:spPr>
        <p:txBody>
          <a:bodyPr>
            <a:noAutofit/>
          </a:bodyPr>
          <a:lstStyle/>
          <a:p>
            <a:pPr lvl="1">
              <a:buFont typeface="Wingdings" panose="05000000000000000000" pitchFamily="2" charset="2"/>
              <a:buChar char="Ø"/>
            </a:pPr>
            <a:endParaRPr lang="en-US" sz="2000" dirty="0" smtClean="0"/>
          </a:p>
          <a:p>
            <a:pPr lvl="1">
              <a:buFont typeface="Wingdings" panose="05000000000000000000" pitchFamily="2" charset="2"/>
              <a:buChar char="Ø"/>
            </a:pPr>
            <a:r>
              <a:rPr lang="en-US" sz="2000" dirty="0" smtClean="0"/>
              <a:t>Language dysfluency: A person’s best language is not fluent.</a:t>
            </a:r>
          </a:p>
          <a:p>
            <a:pPr lvl="2">
              <a:buFont typeface="Wingdings" panose="05000000000000000000" pitchFamily="2" charset="2"/>
              <a:buChar char="Ø"/>
            </a:pPr>
            <a:r>
              <a:rPr lang="en-US" sz="1400" dirty="0"/>
              <a:t>Limited vocabulary</a:t>
            </a:r>
          </a:p>
          <a:p>
            <a:pPr lvl="2">
              <a:buFont typeface="Wingdings" panose="05000000000000000000" pitchFamily="2" charset="2"/>
              <a:buChar char="Ø"/>
            </a:pPr>
            <a:r>
              <a:rPr lang="en-US" sz="1400" dirty="0"/>
              <a:t>Lack of time referents</a:t>
            </a:r>
          </a:p>
          <a:p>
            <a:pPr lvl="2">
              <a:buFont typeface="Wingdings" panose="05000000000000000000" pitchFamily="2" charset="2"/>
              <a:buChar char="Ø"/>
            </a:pPr>
            <a:r>
              <a:rPr lang="en-US" sz="1400" dirty="0"/>
              <a:t>Lack of </a:t>
            </a:r>
            <a:r>
              <a:rPr lang="en-US" sz="1400" dirty="0" smtClean="0"/>
              <a:t>syntax</a:t>
            </a:r>
            <a:endParaRPr lang="en-US" sz="2000" dirty="0" smtClean="0"/>
          </a:p>
          <a:p>
            <a:pPr lvl="1">
              <a:buFont typeface="Wingdings" panose="05000000000000000000" pitchFamily="2" charset="2"/>
              <a:buChar char="Ø"/>
            </a:pPr>
            <a:r>
              <a:rPr lang="en-US" sz="2000" dirty="0" smtClean="0"/>
              <a:t>Ninety percent of Deaf have hearing parents</a:t>
            </a:r>
          </a:p>
          <a:p>
            <a:pPr lvl="1">
              <a:buFont typeface="Wingdings" panose="05000000000000000000" pitchFamily="2" charset="2"/>
              <a:buChar char="Ø"/>
            </a:pPr>
            <a:r>
              <a:rPr lang="en-US" sz="2000" dirty="0" smtClean="0"/>
              <a:t>Approximately “…8% of Deaf children receive regular access to sign language in the home” </a:t>
            </a:r>
          </a:p>
          <a:p>
            <a:pPr lvl="2">
              <a:buFont typeface="Wingdings" panose="05000000000000000000" pitchFamily="2" charset="2"/>
              <a:buChar char="Ø"/>
            </a:pPr>
            <a:r>
              <a:rPr lang="en-US" sz="1400" dirty="0" smtClean="0"/>
              <a:t>Fluent</a:t>
            </a:r>
          </a:p>
          <a:p>
            <a:pPr lvl="2">
              <a:buFont typeface="Wingdings" panose="05000000000000000000" pitchFamily="2" charset="2"/>
              <a:buChar char="Ø"/>
            </a:pPr>
            <a:r>
              <a:rPr lang="en-US" sz="1400" dirty="0" smtClean="0"/>
              <a:t>Bidirectional conversations</a:t>
            </a:r>
          </a:p>
          <a:p>
            <a:pPr marL="914400" lvl="2" indent="0">
              <a:buNone/>
            </a:pPr>
            <a:endParaRPr lang="en-US" sz="1400" dirty="0" smtClean="0"/>
          </a:p>
          <a:p>
            <a:pPr marL="0" indent="0">
              <a:buNone/>
            </a:pPr>
            <a:endParaRPr lang="en-US" sz="2400" dirty="0"/>
          </a:p>
          <a:p>
            <a:pPr marL="0" indent="0">
              <a:buNone/>
            </a:pPr>
            <a:endParaRPr lang="en-US" sz="2400" dirty="0"/>
          </a:p>
        </p:txBody>
      </p:sp>
      <p:pic>
        <p:nvPicPr>
          <p:cNvPr id="7" name="Picture Placeholder 6" descr="Baby in yellow sis on Mommy's lap. Mommy signs &quot;more&quot; and smiles with eyebrows raised. Baby reaches for Mommy's hands." title="Teaching Languag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30" r="2730"/>
          <a:stretch>
            <a:fillRect/>
          </a:stretch>
        </p:blipFill>
        <p:spPr/>
      </p:pic>
      <p:sp>
        <p:nvSpPr>
          <p:cNvPr id="4" name="Date Placeholder 3"/>
          <p:cNvSpPr>
            <a:spLocks noGrp="1"/>
          </p:cNvSpPr>
          <p:nvPr>
            <p:ph type="dt" sz="half" idx="2"/>
          </p:nvPr>
        </p:nvSpPr>
        <p:spPr/>
        <p:txBody>
          <a:bodyPr/>
          <a:lstStyle/>
          <a:p>
            <a:r>
              <a:rPr lang="en-US" dirty="0" smtClean="0"/>
              <a:t>20 August 2018</a:t>
            </a:r>
            <a:endParaRPr lang="en-US" dirty="0"/>
          </a:p>
        </p:txBody>
      </p:sp>
      <p:sp>
        <p:nvSpPr>
          <p:cNvPr id="6" name="Slide Number Placeholder 5"/>
          <p:cNvSpPr>
            <a:spLocks noGrp="1"/>
          </p:cNvSpPr>
          <p:nvPr>
            <p:ph type="sldNum" sz="quarter" idx="4"/>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90518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Access: </a:t>
            </a:r>
            <a:r>
              <a:rPr lang="en-US" sz="4400" dirty="0"/>
              <a:t>Hard </a:t>
            </a:r>
            <a:r>
              <a:rPr lang="en-US" sz="4400" dirty="0" smtClean="0"/>
              <a:t>of Hearing</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endParaRPr lang="en-US" sz="2400" dirty="0" smtClean="0">
              <a:latin typeface="+mj-lt"/>
            </a:endParaRPr>
          </a:p>
          <a:p>
            <a:pPr>
              <a:buFont typeface="Wingdings" panose="05000000000000000000" pitchFamily="2" charset="2"/>
              <a:buChar char="Ø"/>
            </a:pPr>
            <a:r>
              <a:rPr lang="en-US" sz="2400" dirty="0" smtClean="0">
                <a:latin typeface="+mj-lt"/>
              </a:rPr>
              <a:t>Lip Reading/Speech Reading</a:t>
            </a:r>
          </a:p>
          <a:p>
            <a:pPr>
              <a:buFont typeface="Wingdings" panose="05000000000000000000" pitchFamily="2" charset="2"/>
              <a:buChar char="Ø"/>
            </a:pPr>
            <a:r>
              <a:rPr lang="en-US" sz="2400" dirty="0" smtClean="0">
                <a:latin typeface="+mj-lt"/>
              </a:rPr>
              <a:t>Clear Speech</a:t>
            </a:r>
          </a:p>
          <a:p>
            <a:pPr>
              <a:buFont typeface="Wingdings" panose="05000000000000000000" pitchFamily="2" charset="2"/>
              <a:buChar char="Ø"/>
            </a:pPr>
            <a:r>
              <a:rPr lang="en-US" sz="2400" dirty="0" smtClean="0">
                <a:latin typeface="+mj-lt"/>
              </a:rPr>
              <a:t>Assistive Listening Devices [ALDs]</a:t>
            </a:r>
          </a:p>
          <a:p>
            <a:pPr>
              <a:buFont typeface="Wingdings" panose="05000000000000000000" pitchFamily="2" charset="2"/>
              <a:buChar char="Ø"/>
            </a:pPr>
            <a:r>
              <a:rPr lang="en-US" sz="2400" dirty="0" smtClean="0">
                <a:latin typeface="+mj-lt"/>
              </a:rPr>
              <a:t>Hearing Aids</a:t>
            </a:r>
            <a:endParaRPr lang="en-US" sz="2400" dirty="0">
              <a:latin typeface="+mj-lt"/>
            </a:endParaRPr>
          </a:p>
        </p:txBody>
      </p:sp>
    </p:spTree>
    <p:extLst>
      <p:ext uri="{BB962C8B-B14F-4D97-AF65-F5344CB8AC3E}">
        <p14:creationId xmlns:p14="http://schemas.microsoft.com/office/powerpoint/2010/main" val="3222234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Access: </a:t>
            </a:r>
            <a:r>
              <a:rPr lang="en-US" sz="4400" dirty="0"/>
              <a:t>Late Deafened</a:t>
            </a:r>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smtClean="0"/>
              <a:t>CART (Computer Assisted Real-time Translation)</a:t>
            </a:r>
          </a:p>
          <a:p>
            <a:pPr>
              <a:buFont typeface="Wingdings" panose="05000000000000000000" pitchFamily="2" charset="2"/>
              <a:buChar char="Ø"/>
            </a:pPr>
            <a:r>
              <a:rPr lang="en-US" dirty="0" smtClean="0"/>
              <a:t>Writing</a:t>
            </a:r>
          </a:p>
          <a:p>
            <a:pPr>
              <a:buFont typeface="Wingdings" panose="05000000000000000000" pitchFamily="2" charset="2"/>
              <a:buChar char="Ø"/>
            </a:pPr>
            <a:r>
              <a:rPr lang="en-US" dirty="0" smtClean="0"/>
              <a:t>Technology</a:t>
            </a:r>
            <a:endParaRPr lang="en-US"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pic>
        <p:nvPicPr>
          <p:cNvPr id="7" name="Picture 6" descr="A woman CART writer sits at stenograph with a laptop next to her. Captions appear on large screen at front of room." title="C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54480"/>
            <a:ext cx="4233876" cy="4572000"/>
          </a:xfrm>
          <a:prstGeom prst="rect">
            <a:avLst/>
          </a:prstGeom>
        </p:spPr>
      </p:pic>
    </p:spTree>
    <p:extLst>
      <p:ext uri="{BB962C8B-B14F-4D97-AF65-F5344CB8AC3E}">
        <p14:creationId xmlns:p14="http://schemas.microsoft.com/office/powerpoint/2010/main" val="1823482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Our Goal</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
        <p:nvSpPr>
          <p:cNvPr id="8" name="Content Placeholder 7" descr="Animated grey person pointing at the goal, &quot;Help providers accommodate consumer needs by providing effective communication&quot;" title="Look at this"/>
          <p:cNvSpPr>
            <a:spLocks noGrp="1"/>
          </p:cNvSpPr>
          <p:nvPr>
            <p:ph idx="1"/>
          </p:nvPr>
        </p:nvSpPr>
        <p:spPr>
          <a:xfrm>
            <a:off x="914400" y="1554480"/>
            <a:ext cx="10360152" cy="4801870"/>
          </a:xfrm>
          <a:solidFill>
            <a:schemeClr val="bg1"/>
          </a:solidFill>
        </p:spPr>
        <p:txBody>
          <a:bodyPr>
            <a:noAutofit/>
          </a:bodyPr>
          <a:lstStyle/>
          <a:p>
            <a:pPr marL="0" indent="0">
              <a:buNone/>
            </a:pPr>
            <a:r>
              <a:rPr lang="en-US" sz="2400" b="1" dirty="0" smtClean="0"/>
              <a:t>	</a:t>
            </a:r>
            <a:endParaRPr lang="en-US" b="1" dirty="0"/>
          </a:p>
          <a:p>
            <a:pPr marL="0" indent="0" algn="ctr">
              <a:buNone/>
            </a:pPr>
            <a:endParaRPr lang="en-US" sz="2400" dirty="0" smtClean="0"/>
          </a:p>
          <a:p>
            <a:pPr marL="0" indent="0" algn="ctr">
              <a:buNone/>
            </a:pPr>
            <a:endParaRPr lang="en-US" sz="2400" dirty="0"/>
          </a:p>
          <a:p>
            <a:pPr marL="0" indent="0" algn="ctr">
              <a:buNone/>
            </a:pPr>
            <a:r>
              <a:rPr lang="en-US" sz="3200" dirty="0" smtClean="0">
                <a:latin typeface="+mj-lt"/>
              </a:rPr>
              <a:t>Help </a:t>
            </a:r>
            <a:r>
              <a:rPr lang="en-US" sz="3200" dirty="0">
                <a:latin typeface="+mj-lt"/>
              </a:rPr>
              <a:t>providers accommodate consumer needs </a:t>
            </a:r>
          </a:p>
          <a:p>
            <a:pPr marL="0" indent="0" algn="ctr">
              <a:buNone/>
            </a:pPr>
            <a:r>
              <a:rPr lang="en-US" sz="3200" dirty="0">
                <a:latin typeface="+mj-lt"/>
              </a:rPr>
              <a:t>by providing effective communication.</a:t>
            </a:r>
          </a:p>
          <a:p>
            <a:pPr marL="0" indent="0">
              <a:buNone/>
            </a:pPr>
            <a:endParaRPr lang="en-US" sz="2400" dirty="0">
              <a:latin typeface="+mj-lt"/>
            </a:endParaRPr>
          </a:p>
        </p:txBody>
      </p:sp>
      <p:pic>
        <p:nvPicPr>
          <p:cNvPr id="5" name="Picture 4" descr="Animated figure with red cape pointing to title &quot;Goal&quot;&#10;" title="Pay Attention"/>
          <p:cNvPicPr>
            <a:picLocks noChangeAspect="1"/>
          </p:cNvPicPr>
          <p:nvPr/>
        </p:nvPicPr>
        <p:blipFill rotWithShape="1">
          <a:blip r:embed="rId3"/>
          <a:srcRect l="-1585" r="-1" b="14064"/>
          <a:stretch/>
        </p:blipFill>
        <p:spPr>
          <a:xfrm flipH="1">
            <a:off x="1331193" y="4169781"/>
            <a:ext cx="954807" cy="807711"/>
          </a:xfrm>
          <a:prstGeom prst="rect">
            <a:avLst/>
          </a:prstGeom>
        </p:spPr>
      </p:pic>
    </p:spTree>
    <p:extLst>
      <p:ext uri="{BB962C8B-B14F-4D97-AF65-F5344CB8AC3E}">
        <p14:creationId xmlns:p14="http://schemas.microsoft.com/office/powerpoint/2010/main" val="3626115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Access: DeafBlind</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r>
              <a:rPr lang="en-US" sz="2400" dirty="0" smtClean="0"/>
              <a:t>Get creative</a:t>
            </a:r>
          </a:p>
          <a:p>
            <a:pPr lvl="1">
              <a:buFont typeface="Wingdings" panose="05000000000000000000" pitchFamily="2" charset="2"/>
              <a:buChar char="Ø"/>
            </a:pPr>
            <a:r>
              <a:rPr lang="en-US" sz="2000" dirty="0" smtClean="0"/>
              <a:t>Protactile</a:t>
            </a:r>
          </a:p>
          <a:p>
            <a:pPr lvl="1">
              <a:buFont typeface="Wingdings" panose="05000000000000000000" pitchFamily="2" charset="2"/>
              <a:buChar char="Ø"/>
            </a:pPr>
            <a:r>
              <a:rPr lang="en-US" sz="2000" dirty="0" smtClean="0"/>
              <a:t>Tactile</a:t>
            </a:r>
          </a:p>
          <a:p>
            <a:pPr lvl="1">
              <a:buFont typeface="Wingdings" panose="05000000000000000000" pitchFamily="2" charset="2"/>
              <a:buChar char="Ø"/>
            </a:pPr>
            <a:r>
              <a:rPr lang="en-US" sz="2000" dirty="0" smtClean="0"/>
              <a:t>Tracking</a:t>
            </a:r>
          </a:p>
          <a:p>
            <a:pPr lvl="1">
              <a:buFont typeface="Wingdings" panose="05000000000000000000" pitchFamily="2" charset="2"/>
              <a:buChar char="Ø"/>
            </a:pPr>
            <a:r>
              <a:rPr lang="en-US" sz="2000" dirty="0" smtClean="0"/>
              <a:t>ALDs</a:t>
            </a:r>
            <a:endParaRPr lang="en-US" sz="2000" dirty="0"/>
          </a:p>
          <a:p>
            <a:pPr>
              <a:buFont typeface="Wingdings" panose="05000000000000000000" pitchFamily="2" charset="2"/>
              <a:buChar char="Ø"/>
            </a:pPr>
            <a:r>
              <a:rPr lang="en-US" sz="2400" dirty="0" smtClean="0"/>
              <a:t>Contact </a:t>
            </a:r>
          </a:p>
          <a:p>
            <a:pPr lvl="1">
              <a:buFont typeface="Wingdings" panose="05000000000000000000" pitchFamily="2" charset="2"/>
              <a:buChar char="Ø"/>
            </a:pPr>
            <a:r>
              <a:rPr lang="en-US" sz="2000" dirty="0" smtClean="0"/>
              <a:t>Deaf and Hard of Hearing Service [DHHS]</a:t>
            </a:r>
          </a:p>
          <a:p>
            <a:pPr lvl="1">
              <a:buFont typeface="Wingdings" panose="05000000000000000000" pitchFamily="2" charset="2"/>
              <a:buChar char="Ø"/>
            </a:pPr>
            <a:r>
              <a:rPr lang="en-US" sz="2000" dirty="0" err="1" smtClean="0"/>
              <a:t>DeafBlind</a:t>
            </a:r>
            <a:r>
              <a:rPr lang="en-US" sz="2000" dirty="0" smtClean="0"/>
              <a:t> Services Minnesota, LLC [DBSM]</a:t>
            </a:r>
          </a:p>
          <a:p>
            <a:pPr lvl="1">
              <a:buFont typeface="Wingdings" panose="05000000000000000000" pitchFamily="2" charset="2"/>
              <a:buChar char="Ø"/>
            </a:pPr>
            <a:r>
              <a:rPr lang="en-US" sz="2000" dirty="0" smtClean="0"/>
              <a:t>State School for the Blind [SSB]</a:t>
            </a:r>
            <a:endParaRPr lang="en-US" sz="2000" dirty="0"/>
          </a:p>
          <a:p>
            <a:pPr marL="0" indent="0">
              <a:buNone/>
            </a:pPr>
            <a:endParaRPr lang="en-US" sz="2400" dirty="0"/>
          </a:p>
          <a:p>
            <a:pPr marL="0" indent="0">
              <a:buNone/>
            </a:pPr>
            <a:endParaRPr lang="en-US" sz="2400" dirty="0">
              <a:latin typeface="+mj-lt"/>
            </a:endParaRPr>
          </a:p>
        </p:txBody>
      </p:sp>
    </p:spTree>
    <p:extLst>
      <p:ext uri="{BB962C8B-B14F-4D97-AF65-F5344CB8AC3E}">
        <p14:creationId xmlns:p14="http://schemas.microsoft.com/office/powerpoint/2010/main" val="3759215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Never Make Assumptions: </a:t>
            </a:r>
            <a:r>
              <a:rPr lang="en-US" sz="4400" dirty="0" smtClean="0"/>
              <a:t>Myths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21</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All people who are Deaf are less intelligent</a:t>
            </a:r>
          </a:p>
          <a:p>
            <a:pPr>
              <a:buFont typeface="Wingdings" panose="05000000000000000000" pitchFamily="2" charset="2"/>
              <a:buChar char="Ø"/>
            </a:pPr>
            <a:r>
              <a:rPr lang="en-US" sz="2400" dirty="0" smtClean="0"/>
              <a:t>All people who are Deaf and Hard of Hearing read lips</a:t>
            </a:r>
          </a:p>
          <a:p>
            <a:pPr>
              <a:buFont typeface="Wingdings" panose="05000000000000000000" pitchFamily="2" charset="2"/>
              <a:buChar char="Ø"/>
            </a:pPr>
            <a:r>
              <a:rPr lang="en-US" sz="2400" dirty="0" smtClean="0"/>
              <a:t>Hearing aids fix hearing loss</a:t>
            </a:r>
            <a:endParaRPr lang="en-US" sz="2400" dirty="0"/>
          </a:p>
          <a:p>
            <a:pPr marL="0" indent="0">
              <a:buNone/>
            </a:pPr>
            <a:endParaRPr lang="en-US" sz="2400" dirty="0"/>
          </a:p>
          <a:p>
            <a:pPr marL="0" indent="0">
              <a:buNone/>
            </a:pPr>
            <a:endParaRPr lang="en-US" sz="2400" dirty="0">
              <a:latin typeface="+mj-lt"/>
            </a:endParaRPr>
          </a:p>
        </p:txBody>
      </p:sp>
    </p:spTree>
    <p:extLst>
      <p:ext uri="{BB962C8B-B14F-4D97-AF65-F5344CB8AC3E}">
        <p14:creationId xmlns:p14="http://schemas.microsoft.com/office/powerpoint/2010/main" val="2136553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Strategies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22</a:t>
            </a:fld>
            <a:endParaRPr lang="en-US" dirty="0"/>
          </a:p>
        </p:txBody>
      </p:sp>
      <p:sp>
        <p:nvSpPr>
          <p:cNvPr id="8" name="Content Placeholder 7"/>
          <p:cNvSpPr>
            <a:spLocks noGrp="1"/>
          </p:cNvSpPr>
          <p:nvPr>
            <p:ph idx="1"/>
          </p:nvPr>
        </p:nvSpPr>
        <p:spPr>
          <a:xfrm>
            <a:off x="914400" y="1554480"/>
            <a:ext cx="10360152" cy="4801870"/>
          </a:xfrm>
          <a:noFill/>
        </p:spPr>
        <p:txBody>
          <a:bodyPr anchor="ctr" anchorCtr="1">
            <a:noAutofit/>
          </a:bodyPr>
          <a:lstStyle/>
          <a:p>
            <a:pPr marL="0" indent="0">
              <a:buNone/>
            </a:pPr>
            <a:r>
              <a:rPr lang="en-US" sz="2400" dirty="0"/>
              <a:t> </a:t>
            </a:r>
            <a:r>
              <a:rPr lang="en-US" sz="2400" dirty="0" smtClean="0"/>
              <a:t>       </a:t>
            </a:r>
            <a:r>
              <a:rPr lang="en-US" sz="3200" b="1" dirty="0" smtClean="0"/>
              <a:t>Communication Strategies</a:t>
            </a:r>
          </a:p>
          <a:p>
            <a:pPr marL="0" indent="0">
              <a:buNone/>
            </a:pPr>
            <a:r>
              <a:rPr lang="en-US" sz="3200" b="1" dirty="0" smtClean="0"/>
              <a:t>The key to person centered services</a:t>
            </a:r>
            <a:endParaRPr lang="en-US" sz="3200" b="1" dirty="0"/>
          </a:p>
          <a:p>
            <a:pPr marL="0" indent="0">
              <a:buNone/>
            </a:pPr>
            <a:endParaRPr lang="en-US" sz="2400" dirty="0">
              <a:latin typeface="+mj-lt"/>
            </a:endParaRPr>
          </a:p>
        </p:txBody>
      </p:sp>
      <p:pic>
        <p:nvPicPr>
          <p:cNvPr id="3" name="Picture 2" descr="Animated red person on rock pointing at the words &quot;Communication Strategies The Key to Person Centered Services&quot;&#10;&#10;" title="Look at This"/>
          <p:cNvPicPr>
            <a:picLocks noChangeAspect="1"/>
          </p:cNvPicPr>
          <p:nvPr/>
        </p:nvPicPr>
        <p:blipFill>
          <a:blip r:embed="rId3"/>
          <a:stretch>
            <a:fillRect/>
          </a:stretch>
        </p:blipFill>
        <p:spPr>
          <a:xfrm>
            <a:off x="1949231" y="4243923"/>
            <a:ext cx="938865" cy="1255885"/>
          </a:xfrm>
          <a:prstGeom prst="rect">
            <a:avLst/>
          </a:prstGeom>
        </p:spPr>
      </p:pic>
    </p:spTree>
    <p:extLst>
      <p:ext uri="{BB962C8B-B14F-4D97-AF65-F5344CB8AC3E}">
        <p14:creationId xmlns:p14="http://schemas.microsoft.com/office/powerpoint/2010/main" val="2478449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Communication </a:t>
            </a:r>
            <a:r>
              <a:rPr lang="en-US" sz="4400" dirty="0" smtClean="0"/>
              <a:t>Strategies: Technology</a:t>
            </a:r>
            <a:endParaRPr lang="en-US" sz="4400" dirty="0"/>
          </a:p>
        </p:txBody>
      </p:sp>
      <p:sp>
        <p:nvSpPr>
          <p:cNvPr id="3" name="Content Placeholder 2"/>
          <p:cNvSpPr>
            <a:spLocks noGrp="1"/>
          </p:cNvSpPr>
          <p:nvPr>
            <p:ph sz="quarter" idx="10"/>
          </p:nvPr>
        </p:nvSpPr>
        <p:spPr/>
        <p:txBody>
          <a:bodyPr/>
          <a:lstStyle/>
          <a:p>
            <a:pPr>
              <a:buFont typeface="Wingdings" panose="05000000000000000000" pitchFamily="2" charset="2"/>
              <a:buChar char="Ø"/>
            </a:pPr>
            <a:r>
              <a:rPr lang="en-US" dirty="0" smtClean="0"/>
              <a:t>CART</a:t>
            </a:r>
            <a:endParaRPr lang="en-US" dirty="0"/>
          </a:p>
          <a:p>
            <a:pPr>
              <a:buFont typeface="Wingdings" panose="05000000000000000000" pitchFamily="2" charset="2"/>
              <a:buChar char="Ø"/>
            </a:pPr>
            <a:r>
              <a:rPr lang="en-US" dirty="0"/>
              <a:t>Assistive listening devices</a:t>
            </a:r>
          </a:p>
          <a:p>
            <a:pPr>
              <a:buFont typeface="Wingdings" panose="05000000000000000000" pitchFamily="2" charset="2"/>
              <a:buChar char="Ø"/>
            </a:pPr>
            <a:r>
              <a:rPr lang="en-US" dirty="0"/>
              <a:t>Text messages</a:t>
            </a:r>
          </a:p>
          <a:p>
            <a:pPr>
              <a:buFont typeface="Wingdings" panose="05000000000000000000" pitchFamily="2" charset="2"/>
              <a:buChar char="Ø"/>
            </a:pPr>
            <a:r>
              <a:rPr lang="en-US" dirty="0"/>
              <a:t>Video Phones</a:t>
            </a:r>
          </a:p>
          <a:p>
            <a:pPr marL="0" indent="0">
              <a:buNone/>
            </a:pPr>
            <a:endParaRPr lang="en-US" dirty="0"/>
          </a:p>
        </p:txBody>
      </p:sp>
      <p:sp>
        <p:nvSpPr>
          <p:cNvPr id="4" name="Date Placeholder 3"/>
          <p:cNvSpPr>
            <a:spLocks noGrp="1"/>
          </p:cNvSpPr>
          <p:nvPr>
            <p:ph type="dt" sz="half" idx="2"/>
          </p:nvPr>
        </p:nvSpPr>
        <p:spPr/>
        <p:txBody>
          <a:bodyPr/>
          <a:lstStyle/>
          <a:p>
            <a:r>
              <a:rPr lang="en-US" dirty="0" smtClean="0"/>
              <a:t>20 August 2018</a:t>
            </a:r>
            <a:endParaRPr lang="en-US" dirty="0"/>
          </a:p>
        </p:txBody>
      </p:sp>
      <p:sp>
        <p:nvSpPr>
          <p:cNvPr id="6" name="Slide Number Placeholder 5"/>
          <p:cNvSpPr>
            <a:spLocks noGrp="1"/>
          </p:cNvSpPr>
          <p:nvPr>
            <p:ph type="sldNum" sz="quarter" idx="4"/>
          </p:nvPr>
        </p:nvSpPr>
        <p:spPr/>
        <p:txBody>
          <a:bodyPr/>
          <a:lstStyle/>
          <a:p>
            <a:fld id="{48F63A3B-78C7-47BE-AE5E-E10140E04643}" type="slidenum">
              <a:rPr lang="en-US" smtClean="0"/>
              <a:t>23</a:t>
            </a:fld>
            <a:endParaRPr lang="en-US" dirty="0"/>
          </a:p>
        </p:txBody>
      </p:sp>
      <p:pic>
        <p:nvPicPr>
          <p:cNvPr id="10" name="Picture Placeholder 9" descr="Man using sign language at desk looks at computer screen. Woman on computer screen is an interpreter." title="Using Video Rela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30" r="14730"/>
          <a:stretch>
            <a:fillRect/>
          </a:stretch>
        </p:blipFill>
        <p:spPr>
          <a:xfrm>
            <a:off x="7437438" y="1212850"/>
            <a:ext cx="4754562" cy="5029200"/>
          </a:xfrm>
        </p:spPr>
      </p:pic>
    </p:spTree>
    <p:extLst>
      <p:ext uri="{BB962C8B-B14F-4D97-AF65-F5344CB8AC3E}">
        <p14:creationId xmlns:p14="http://schemas.microsoft.com/office/powerpoint/2010/main" val="3954863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Communication </a:t>
            </a:r>
            <a:r>
              <a:rPr lang="en-US" sz="4400" dirty="0" smtClean="0"/>
              <a:t>Strategies: ASL Interpreters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
        <p:nvSpPr>
          <p:cNvPr id="8" name="Content Placeholder 7"/>
          <p:cNvSpPr>
            <a:spLocks noGrp="1"/>
          </p:cNvSpPr>
          <p:nvPr>
            <p:ph idx="1"/>
          </p:nvPr>
        </p:nvSpPr>
        <p:spPr>
          <a:solidFill>
            <a:schemeClr val="bg1"/>
          </a:solidFill>
        </p:spPr>
        <p:txBody>
          <a:bodyPr>
            <a:noAutofit/>
          </a:bodyPr>
          <a:lstStyle/>
          <a:p>
            <a:pPr marL="0" indent="0">
              <a:buNone/>
            </a:pPr>
            <a:r>
              <a:rPr lang="en-US" b="1" dirty="0" smtClean="0"/>
              <a:t>American Sign Language Interpreters</a:t>
            </a:r>
          </a:p>
          <a:p>
            <a:pPr lvl="1">
              <a:buFont typeface="Wingdings" panose="05000000000000000000" pitchFamily="2" charset="2"/>
              <a:buChar char="Ø"/>
            </a:pPr>
            <a:r>
              <a:rPr lang="en-US" sz="2000" dirty="0" smtClean="0">
                <a:latin typeface="+mj-lt"/>
              </a:rPr>
              <a:t>Face to face</a:t>
            </a:r>
          </a:p>
          <a:p>
            <a:pPr lvl="1">
              <a:buFont typeface="Wingdings" panose="05000000000000000000" pitchFamily="2" charset="2"/>
              <a:buChar char="Ø"/>
            </a:pPr>
            <a:r>
              <a:rPr lang="en-US" sz="2000" dirty="0" smtClean="0">
                <a:latin typeface="+mj-lt"/>
              </a:rPr>
              <a:t>Video Remote Interpreting [VRI]</a:t>
            </a:r>
          </a:p>
          <a:p>
            <a:pPr lvl="1">
              <a:buFont typeface="Wingdings" panose="05000000000000000000" pitchFamily="2" charset="2"/>
              <a:buChar char="Ø"/>
            </a:pPr>
            <a:r>
              <a:rPr lang="en-US" sz="2000" dirty="0" smtClean="0">
                <a:latin typeface="+mj-lt"/>
              </a:rPr>
              <a:t>Certified Deaf Interpreter [CDI]</a:t>
            </a:r>
            <a:endParaRPr lang="en-US" sz="2000" dirty="0">
              <a:latin typeface="+mj-lt"/>
            </a:endParaRPr>
          </a:p>
          <a:p>
            <a:pPr marL="0" indent="0">
              <a:buNone/>
            </a:pPr>
            <a:endParaRPr lang="en-US" sz="2000" b="1" dirty="0">
              <a:latin typeface="+mj-lt"/>
            </a:endParaRPr>
          </a:p>
          <a:p>
            <a:pPr marL="0" indent="0">
              <a:buNone/>
            </a:pPr>
            <a:endParaRPr lang="en-US" sz="2000" dirty="0" smtClean="0">
              <a:latin typeface="+mj-lt"/>
            </a:endParaRPr>
          </a:p>
        </p:txBody>
      </p:sp>
    </p:spTree>
    <p:extLst>
      <p:ext uri="{BB962C8B-B14F-4D97-AF65-F5344CB8AC3E}">
        <p14:creationId xmlns:p14="http://schemas.microsoft.com/office/powerpoint/2010/main" val="404197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Communication Tips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
        <p:nvSpPr>
          <p:cNvPr id="8" name="Content Placeholder 7"/>
          <p:cNvSpPr>
            <a:spLocks noGrp="1"/>
          </p:cNvSpPr>
          <p:nvPr>
            <p:ph idx="1"/>
          </p:nvPr>
        </p:nvSpPr>
        <p:spPr>
          <a:solidFill>
            <a:schemeClr val="bg1"/>
          </a:solidFill>
        </p:spPr>
        <p:txBody>
          <a:bodyPr>
            <a:noAutofit/>
          </a:bodyPr>
          <a:lstStyle/>
          <a:p>
            <a:pPr marL="0" indent="0">
              <a:buNone/>
            </a:pPr>
            <a:r>
              <a:rPr lang="en-US" b="1" dirty="0" smtClean="0"/>
              <a:t>Communication tips for effective face-to-face communication</a:t>
            </a:r>
          </a:p>
          <a:p>
            <a:pPr lvl="1">
              <a:buFont typeface="Wingdings" panose="05000000000000000000" pitchFamily="2" charset="2"/>
              <a:buChar char="Ø"/>
            </a:pPr>
            <a:r>
              <a:rPr lang="en-US" sz="2000" dirty="0" smtClean="0">
                <a:latin typeface="+mj-lt"/>
              </a:rPr>
              <a:t>Communicate in a well lit and quiet area</a:t>
            </a:r>
          </a:p>
          <a:p>
            <a:pPr lvl="1">
              <a:buFont typeface="Wingdings" panose="05000000000000000000" pitchFamily="2" charset="2"/>
              <a:buChar char="Ø"/>
            </a:pPr>
            <a:r>
              <a:rPr lang="en-US" sz="2000" dirty="0" smtClean="0">
                <a:latin typeface="+mj-lt"/>
              </a:rPr>
              <a:t>Get the other person’s attention before beginning conversation</a:t>
            </a:r>
          </a:p>
          <a:p>
            <a:pPr lvl="1">
              <a:buFont typeface="Wingdings" panose="05000000000000000000" pitchFamily="2" charset="2"/>
              <a:buChar char="Ø"/>
            </a:pPr>
            <a:r>
              <a:rPr lang="en-US" sz="2000" dirty="0" smtClean="0">
                <a:latin typeface="+mj-lt"/>
              </a:rPr>
              <a:t>Maintain eye contact</a:t>
            </a:r>
          </a:p>
          <a:p>
            <a:pPr lvl="1">
              <a:buFont typeface="Wingdings" panose="05000000000000000000" pitchFamily="2" charset="2"/>
              <a:buChar char="Ø"/>
            </a:pPr>
            <a:r>
              <a:rPr lang="en-US" sz="2000" dirty="0" smtClean="0">
                <a:latin typeface="+mj-lt"/>
              </a:rPr>
              <a:t>Rephrase, don’t repeat</a:t>
            </a:r>
          </a:p>
          <a:p>
            <a:pPr lvl="1">
              <a:buFont typeface="Wingdings" panose="05000000000000000000" pitchFamily="2" charset="2"/>
              <a:buChar char="Ø"/>
            </a:pPr>
            <a:r>
              <a:rPr lang="en-US" sz="2000" dirty="0" smtClean="0">
                <a:latin typeface="+mj-lt"/>
              </a:rPr>
              <a:t>Avoid standing in front of bright lights or windows</a:t>
            </a:r>
          </a:p>
          <a:p>
            <a:pPr lvl="1">
              <a:buFont typeface="Wingdings" panose="05000000000000000000" pitchFamily="2" charset="2"/>
              <a:buChar char="Ø"/>
            </a:pPr>
            <a:r>
              <a:rPr lang="en-US" sz="2000" dirty="0" smtClean="0">
                <a:latin typeface="+mj-lt"/>
              </a:rPr>
              <a:t>Speak at normal rate</a:t>
            </a:r>
            <a:endParaRPr lang="en-US" sz="2000" dirty="0">
              <a:latin typeface="+mj-lt"/>
            </a:endParaRPr>
          </a:p>
          <a:p>
            <a:pPr marL="457200" lvl="1" indent="0">
              <a:buNone/>
            </a:pPr>
            <a:endParaRPr lang="en-US" sz="2000" dirty="0" smtClean="0">
              <a:latin typeface="+mj-lt"/>
            </a:endParaRPr>
          </a:p>
          <a:p>
            <a:pPr lvl="1">
              <a:buFont typeface="Wingdings" panose="05000000000000000000" pitchFamily="2" charset="2"/>
              <a:buChar char="Ø"/>
            </a:pPr>
            <a:endParaRPr lang="en-US" sz="2000" dirty="0">
              <a:latin typeface="+mj-lt"/>
            </a:endParaRPr>
          </a:p>
          <a:p>
            <a:pPr marL="0" indent="0">
              <a:buNone/>
            </a:pPr>
            <a:endParaRPr lang="en-US" sz="2000" b="1" dirty="0">
              <a:latin typeface="+mj-lt"/>
            </a:endParaRPr>
          </a:p>
          <a:p>
            <a:pPr marL="0" indent="0">
              <a:buNone/>
            </a:pPr>
            <a:endParaRPr lang="en-US" sz="2000" dirty="0" smtClean="0">
              <a:latin typeface="+mj-lt"/>
            </a:endParaRPr>
          </a:p>
        </p:txBody>
      </p:sp>
    </p:spTree>
    <p:extLst>
      <p:ext uri="{BB962C8B-B14F-4D97-AF65-F5344CB8AC3E}">
        <p14:creationId xmlns:p14="http://schemas.microsoft.com/office/powerpoint/2010/main" val="176710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Strategies: Written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Effective Written Communication:</a:t>
            </a:r>
          </a:p>
          <a:p>
            <a:pPr>
              <a:buFont typeface="Wingdings" panose="05000000000000000000" pitchFamily="2" charset="2"/>
              <a:buChar char="Ø"/>
            </a:pPr>
            <a:r>
              <a:rPr lang="en-US" dirty="0" smtClean="0"/>
              <a:t>Be short and to the point</a:t>
            </a:r>
          </a:p>
          <a:p>
            <a:pPr>
              <a:buFont typeface="Wingdings" panose="05000000000000000000" pitchFamily="2" charset="2"/>
              <a:buChar char="Ø"/>
            </a:pPr>
            <a:r>
              <a:rPr lang="en-US" dirty="0" smtClean="0"/>
              <a:t>Select words commonly used by most people</a:t>
            </a:r>
          </a:p>
          <a:p>
            <a:pPr>
              <a:buFont typeface="Wingdings" panose="05000000000000000000" pitchFamily="2" charset="2"/>
              <a:buChar char="Ø"/>
            </a:pPr>
            <a:r>
              <a:rPr lang="en-US" dirty="0" smtClean="0"/>
              <a:t>Avoid jargon and idioms</a:t>
            </a:r>
          </a:p>
          <a:p>
            <a:pPr lvl="1">
              <a:buFont typeface="Wingdings" panose="05000000000000000000" pitchFamily="2" charset="2"/>
              <a:buChar char="Ø"/>
            </a:pPr>
            <a:r>
              <a:rPr lang="en-US" dirty="0" smtClean="0"/>
              <a:t>“Raining cats and dogs”</a:t>
            </a:r>
          </a:p>
          <a:p>
            <a:pPr>
              <a:buFont typeface="Wingdings" panose="05000000000000000000" pitchFamily="2" charset="2"/>
              <a:buChar char="Ø"/>
            </a:pPr>
            <a:r>
              <a:rPr lang="en-US" dirty="0" smtClean="0"/>
              <a:t>Avoid long complex sentences</a:t>
            </a:r>
          </a:p>
          <a:p>
            <a:pPr>
              <a:buFont typeface="Wingdings" panose="05000000000000000000" pitchFamily="2" charset="2"/>
              <a:buChar char="Ø"/>
            </a:pPr>
            <a:r>
              <a:rPr lang="en-US" dirty="0" smtClean="0"/>
              <a:t>Consider typing on a computer or iPhone or iPad</a:t>
            </a:r>
          </a:p>
          <a:p>
            <a:pPr marL="0" indent="0">
              <a:buNone/>
            </a:pP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8/16/2018</a:t>
            </a:fld>
            <a:endParaRPr lang="en-US" dirty="0"/>
          </a:p>
        </p:txBody>
      </p:sp>
      <p:sp>
        <p:nvSpPr>
          <p:cNvPr id="5" name="Footer Placeholder 4"/>
          <p:cNvSpPr>
            <a:spLocks noGrp="1"/>
          </p:cNvSpPr>
          <p:nvPr>
            <p:ph type="ftr" sz="quarter" idx="3"/>
          </p:nvPr>
        </p:nvSpPr>
        <p:spPr/>
        <p:txBody>
          <a:bodyPr/>
          <a:lstStyle/>
          <a:p>
            <a:r>
              <a:rPr lang="en-US" smtClean="0"/>
              <a:t>Minnesota Department of Human Services </a:t>
            </a:r>
            <a:r>
              <a:rPr lang="en-US" smtClean="0">
                <a:solidFill>
                  <a:schemeClr val="accent1"/>
                </a:solidFill>
              </a:rPr>
              <a:t>|</a:t>
            </a:r>
            <a:r>
              <a:rPr lang="en-US" smtClean="0"/>
              <a:t> mn.gov/dhs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84497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Written Strategies</a:t>
            </a:r>
            <a:r>
              <a:rPr lang="en-US" sz="4400" dirty="0"/>
              <a:t>: </a:t>
            </a:r>
            <a:r>
              <a:rPr lang="en-US" sz="4400" dirty="0" smtClean="0"/>
              <a:t>An Example</a:t>
            </a:r>
            <a:endParaRPr lang="en-US" sz="4400" dirty="0"/>
          </a:p>
        </p:txBody>
      </p:sp>
      <p:sp>
        <p:nvSpPr>
          <p:cNvPr id="8" name="Content Placeholder 7"/>
          <p:cNvSpPr>
            <a:spLocks noGrp="1"/>
          </p:cNvSpPr>
          <p:nvPr>
            <p:ph sz="half" idx="1"/>
          </p:nvPr>
        </p:nvSpPr>
        <p:spPr/>
        <p:txBody>
          <a:bodyPr>
            <a:noAutofit/>
          </a:bodyPr>
          <a:lstStyle/>
          <a:p>
            <a:pPr marL="0" indent="0">
              <a:buNone/>
            </a:pPr>
            <a:r>
              <a:rPr lang="en-US" sz="2400" dirty="0"/>
              <a:t>“When did you last eat?”</a:t>
            </a:r>
          </a:p>
          <a:p>
            <a:pPr marL="0" indent="0">
              <a:buNone/>
            </a:pPr>
            <a:r>
              <a:rPr lang="en-US" sz="2400" dirty="0"/>
              <a:t>	“Eat – when?”</a:t>
            </a:r>
          </a:p>
          <a:p>
            <a:pPr marL="0" indent="0">
              <a:buNone/>
            </a:pPr>
            <a:endParaRPr lang="en-US" sz="2400" dirty="0"/>
          </a:p>
          <a:p>
            <a:pPr marL="0" indent="0">
              <a:buNone/>
            </a:pPr>
            <a:endParaRPr lang="en-US" sz="2400" dirty="0"/>
          </a:p>
          <a:p>
            <a:pPr marL="0" indent="0">
              <a:buNone/>
            </a:pPr>
            <a:r>
              <a:rPr lang="en-US" sz="2400" dirty="0"/>
              <a:t>“How long have you worked here?”</a:t>
            </a:r>
          </a:p>
          <a:p>
            <a:pPr marL="0" indent="0">
              <a:buNone/>
            </a:pPr>
            <a:r>
              <a:rPr lang="en-US" sz="2400" dirty="0"/>
              <a:t>	“Work here – how long?”</a:t>
            </a:r>
            <a:endParaRPr lang="en-US" sz="2500" dirty="0"/>
          </a:p>
          <a:p>
            <a:pPr marL="457200" lvl="1" indent="0">
              <a:buNone/>
            </a:pPr>
            <a:endParaRPr lang="en-US" sz="2000" dirty="0" smtClean="0"/>
          </a:p>
          <a:p>
            <a:pPr marL="457200" lvl="1" indent="0">
              <a:buNone/>
            </a:pPr>
            <a:endParaRPr lang="en-US" sz="2000" dirty="0" smtClean="0"/>
          </a:p>
          <a:p>
            <a:pPr marL="0" indent="0">
              <a:buNone/>
            </a:pPr>
            <a:endParaRPr lang="en-US" sz="2000" dirty="0" smtClean="0">
              <a:latin typeface="+mj-lt"/>
            </a:endParaRPr>
          </a:p>
          <a:p>
            <a:pPr marL="457200" lvl="1" indent="0">
              <a:buNone/>
            </a:pPr>
            <a:endParaRPr lang="en-US" sz="1600" dirty="0" smtClean="0">
              <a:latin typeface="+mj-lt"/>
            </a:endParaRPr>
          </a:p>
          <a:p>
            <a:pPr marL="457200" lvl="1" indent="0">
              <a:buNone/>
            </a:pPr>
            <a:endParaRPr lang="en-US" sz="1600" dirty="0">
              <a:latin typeface="+mj-lt"/>
            </a:endParaRPr>
          </a:p>
        </p:txBody>
      </p:sp>
      <p:sp>
        <p:nvSpPr>
          <p:cNvPr id="9" name="Content Placeholder 8"/>
          <p:cNvSpPr>
            <a:spLocks noGrp="1"/>
          </p:cNvSpPr>
          <p:nvPr>
            <p:ph sz="half" idx="2"/>
          </p:nvPr>
        </p:nvSpPr>
        <p:spPr/>
        <p:txBody>
          <a:bodyPr>
            <a:noAutofit/>
          </a:bodyPr>
          <a:lstStyle/>
          <a:p>
            <a:pPr marL="0" indent="0">
              <a:buNone/>
            </a:pPr>
            <a:r>
              <a:rPr lang="en-US" sz="2400" dirty="0"/>
              <a:t>“Are you feeling ill this morning?”</a:t>
            </a:r>
          </a:p>
          <a:p>
            <a:pPr marL="0" indent="0">
              <a:buNone/>
            </a:pPr>
            <a:r>
              <a:rPr lang="en-US" sz="2400" dirty="0"/>
              <a:t>	 “You sick?”</a:t>
            </a:r>
          </a:p>
          <a:p>
            <a:pPr marL="0" indent="0">
              <a:buNone/>
            </a:pPr>
            <a:endParaRPr lang="en-US" sz="2400" dirty="0"/>
          </a:p>
          <a:p>
            <a:pPr marL="0" indent="0">
              <a:buNone/>
            </a:pPr>
            <a:endParaRPr lang="en-US" sz="2400" dirty="0"/>
          </a:p>
          <a:p>
            <a:pPr marL="0" indent="0">
              <a:buNone/>
            </a:pPr>
            <a:r>
              <a:rPr lang="en-US" sz="2400" dirty="0"/>
              <a:t>“What color was the car?”</a:t>
            </a:r>
          </a:p>
          <a:p>
            <a:pPr marL="0" indent="0">
              <a:buNone/>
            </a:pPr>
            <a:r>
              <a:rPr lang="en-US" sz="2400" dirty="0"/>
              <a:t>	 “Car color?”</a:t>
            </a:r>
          </a:p>
          <a:p>
            <a:pPr marL="0" indent="0">
              <a:buNone/>
            </a:pPr>
            <a:endParaRPr lang="en-US" sz="2000" dirty="0" smtClean="0">
              <a:latin typeface="+mj-lt"/>
            </a:endParaRPr>
          </a:p>
          <a:p>
            <a:pPr marL="0" indent="0">
              <a:buNone/>
            </a:pPr>
            <a:endParaRPr lang="en-US" sz="2000" dirty="0">
              <a:latin typeface="+mj-lt"/>
            </a:endParaRPr>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267888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Resources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
        <p:nvSpPr>
          <p:cNvPr id="8" name="Content Placeholder 7"/>
          <p:cNvSpPr>
            <a:spLocks noGrp="1"/>
          </p:cNvSpPr>
          <p:nvPr>
            <p:ph idx="1"/>
          </p:nvPr>
        </p:nvSpPr>
        <p:spPr>
          <a:xfrm>
            <a:off x="914400" y="1554480"/>
            <a:ext cx="10360152" cy="4801870"/>
          </a:xfrm>
          <a:noFill/>
        </p:spPr>
        <p:txBody>
          <a:bodyPr anchor="ctr" anchorCtr="1">
            <a:noAutofit/>
          </a:bodyPr>
          <a:lstStyle/>
          <a:p>
            <a:pPr marL="0" indent="0">
              <a:buNone/>
            </a:pPr>
            <a:r>
              <a:rPr lang="en-US" sz="2400" dirty="0"/>
              <a:t> </a:t>
            </a:r>
            <a:r>
              <a:rPr lang="en-US" sz="2400" dirty="0" smtClean="0"/>
              <a:t>       </a:t>
            </a:r>
            <a:r>
              <a:rPr lang="en-US" sz="3200" b="1" dirty="0" smtClean="0"/>
              <a:t>Identify Resources</a:t>
            </a:r>
            <a:endParaRPr lang="en-US" sz="3200" b="1" dirty="0"/>
          </a:p>
          <a:p>
            <a:pPr marL="0" indent="0">
              <a:buNone/>
            </a:pPr>
            <a:endParaRPr lang="en-US" sz="2400" dirty="0">
              <a:latin typeface="+mj-lt"/>
            </a:endParaRPr>
          </a:p>
        </p:txBody>
      </p:sp>
      <p:pic>
        <p:nvPicPr>
          <p:cNvPr id="3" name="Picture 2" descr="Animated Red man on rock points at words &quot;Identify Resources&quot;" title="Look this way"/>
          <p:cNvPicPr>
            <a:picLocks noChangeAspect="1"/>
          </p:cNvPicPr>
          <p:nvPr/>
        </p:nvPicPr>
        <p:blipFill>
          <a:blip r:embed="rId3"/>
          <a:stretch>
            <a:fillRect/>
          </a:stretch>
        </p:blipFill>
        <p:spPr>
          <a:xfrm>
            <a:off x="3728094" y="3955415"/>
            <a:ext cx="938865" cy="1255885"/>
          </a:xfrm>
          <a:prstGeom prst="rect">
            <a:avLst/>
          </a:prstGeom>
        </p:spPr>
      </p:pic>
    </p:spTree>
    <p:extLst>
      <p:ext uri="{BB962C8B-B14F-4D97-AF65-F5344CB8AC3E}">
        <p14:creationId xmlns:p14="http://schemas.microsoft.com/office/powerpoint/2010/main" val="3211656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Resources: Deaf  and Hard of Hearing Services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DHHSD [Deaf and Hard of Hearing Services Division] </a:t>
            </a:r>
          </a:p>
          <a:p>
            <a:pPr lvl="1">
              <a:buFont typeface="Wingdings" panose="05000000000000000000" pitchFamily="2" charset="2"/>
              <a:buChar char="Ø"/>
            </a:pPr>
            <a:r>
              <a:rPr lang="en-US" sz="2000" dirty="0" smtClean="0"/>
              <a:t>DHHS [Deaf and Hard of Hearing Services]</a:t>
            </a:r>
          </a:p>
          <a:p>
            <a:pPr lvl="1">
              <a:buFont typeface="Wingdings" panose="05000000000000000000" pitchFamily="2" charset="2"/>
              <a:buChar char="Ø"/>
            </a:pPr>
            <a:r>
              <a:rPr lang="en-US" sz="2000" dirty="0" smtClean="0"/>
              <a:t>TED [Telecommunication Equipment Distribution Program]</a:t>
            </a:r>
          </a:p>
          <a:p>
            <a:pPr lvl="1">
              <a:buFont typeface="Wingdings" panose="05000000000000000000" pitchFamily="2" charset="2"/>
              <a:buChar char="Ø"/>
            </a:pPr>
            <a:r>
              <a:rPr lang="en-US" sz="2000" dirty="0" smtClean="0"/>
              <a:t>MH [Mental Health]</a:t>
            </a:r>
          </a:p>
        </p:txBody>
      </p:sp>
    </p:spTree>
    <p:extLst>
      <p:ext uri="{BB962C8B-B14F-4D97-AF65-F5344CB8AC3E}">
        <p14:creationId xmlns:p14="http://schemas.microsoft.com/office/powerpoint/2010/main" val="1602969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Our Objectives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0" indent="0">
              <a:buNone/>
            </a:pPr>
            <a:r>
              <a:rPr lang="en-US" sz="2400" b="1" dirty="0" smtClean="0">
                <a:latin typeface="+mj-lt"/>
              </a:rPr>
              <a:t>	</a:t>
            </a:r>
            <a:r>
              <a:rPr lang="en-US" b="1" dirty="0" smtClean="0">
                <a:latin typeface="+mj-lt"/>
              </a:rPr>
              <a:t>Objectives:</a:t>
            </a:r>
          </a:p>
          <a:p>
            <a:pPr marL="0" indent="0">
              <a:buNone/>
            </a:pPr>
            <a:r>
              <a:rPr lang="en-US" sz="2400" b="1" dirty="0" smtClean="0">
                <a:latin typeface="+mj-lt"/>
              </a:rPr>
              <a:t>	</a:t>
            </a:r>
            <a:r>
              <a:rPr lang="en-US" sz="2400" dirty="0" smtClean="0">
                <a:latin typeface="+mj-lt"/>
              </a:rPr>
              <a:t>While </a:t>
            </a:r>
            <a:r>
              <a:rPr lang="en-US" sz="2400" dirty="0">
                <a:latin typeface="+mj-lt"/>
              </a:rPr>
              <a:t>working with people who are Deaf and Hard of Hearing, </a:t>
            </a:r>
            <a:r>
              <a:rPr lang="en-US" sz="2400" dirty="0" smtClean="0">
                <a:latin typeface="+mj-lt"/>
              </a:rPr>
              <a:t>participants will be will be able to:</a:t>
            </a:r>
          </a:p>
          <a:p>
            <a:pPr marL="914400" lvl="1" indent="-457200">
              <a:buFont typeface="+mj-lt"/>
              <a:buAutoNum type="arabicPeriod"/>
            </a:pPr>
            <a:r>
              <a:rPr lang="en-US" dirty="0"/>
              <a:t>Define effective communication</a:t>
            </a:r>
          </a:p>
          <a:p>
            <a:pPr marL="914400" lvl="1" indent="-457200">
              <a:buFont typeface="+mj-lt"/>
              <a:buAutoNum type="arabicPeriod"/>
            </a:pPr>
            <a:r>
              <a:rPr lang="en-US" dirty="0" smtClean="0"/>
              <a:t>Explain </a:t>
            </a:r>
            <a:r>
              <a:rPr lang="en-US" dirty="0"/>
              <a:t>three underlying issues associated with hearing loss </a:t>
            </a:r>
          </a:p>
          <a:p>
            <a:pPr marL="914400" lvl="1" indent="-457200">
              <a:buFont typeface="+mj-lt"/>
              <a:buAutoNum type="arabicPeriod"/>
            </a:pPr>
            <a:r>
              <a:rPr lang="en-US" sz="2400" dirty="0" smtClean="0">
                <a:latin typeface="+mj-lt"/>
              </a:rPr>
              <a:t>Learn to ‘Never </a:t>
            </a:r>
            <a:r>
              <a:rPr lang="en-US" sz="2400" dirty="0">
                <a:latin typeface="+mj-lt"/>
              </a:rPr>
              <a:t>assume </a:t>
            </a:r>
            <a:r>
              <a:rPr lang="en-US" sz="2400" dirty="0" smtClean="0">
                <a:latin typeface="+mj-lt"/>
              </a:rPr>
              <a:t>anything’</a:t>
            </a:r>
          </a:p>
          <a:p>
            <a:pPr marL="914400" lvl="1" indent="-457200">
              <a:buFont typeface="+mj-lt"/>
              <a:buAutoNum type="arabicPeriod"/>
            </a:pPr>
            <a:r>
              <a:rPr lang="en-US" dirty="0" smtClean="0">
                <a:latin typeface="+mj-lt"/>
              </a:rPr>
              <a:t>U</a:t>
            </a:r>
            <a:r>
              <a:rPr lang="en-US" sz="2400" dirty="0" smtClean="0">
                <a:latin typeface="+mj-lt"/>
              </a:rPr>
              <a:t>se five communication strategies </a:t>
            </a:r>
          </a:p>
          <a:p>
            <a:pPr marL="914400" lvl="1" indent="-457200">
              <a:buFont typeface="+mj-lt"/>
              <a:buAutoNum type="arabicPeriod"/>
            </a:pPr>
            <a:r>
              <a:rPr lang="en-US" dirty="0" smtClean="0">
                <a:latin typeface="+mj-lt"/>
              </a:rPr>
              <a:t>I</a:t>
            </a:r>
            <a:r>
              <a:rPr lang="en-US" sz="2400" dirty="0" smtClean="0">
                <a:latin typeface="+mj-lt"/>
              </a:rPr>
              <a:t>dentify resources </a:t>
            </a:r>
          </a:p>
          <a:p>
            <a:pPr marL="0" indent="0">
              <a:buNone/>
            </a:pPr>
            <a:endParaRPr lang="en-US" sz="2400" dirty="0">
              <a:latin typeface="+mj-lt"/>
            </a:endParaRPr>
          </a:p>
        </p:txBody>
      </p:sp>
      <p:pic>
        <p:nvPicPr>
          <p:cNvPr id="10" name="Picture 9" descr="Animated red person standing on rock pointing at word &quot;Objectives&quot;" title="Look At This"/>
          <p:cNvPicPr>
            <a:picLocks noChangeAspect="1"/>
          </p:cNvPicPr>
          <p:nvPr/>
        </p:nvPicPr>
        <p:blipFill>
          <a:blip r:embed="rId3"/>
          <a:stretch>
            <a:fillRect/>
          </a:stretch>
        </p:blipFill>
        <p:spPr>
          <a:xfrm>
            <a:off x="914400" y="1751047"/>
            <a:ext cx="938177" cy="1252514"/>
          </a:xfrm>
          <a:prstGeom prst="rect">
            <a:avLst/>
          </a:prstGeom>
          <a:noFill/>
        </p:spPr>
      </p:pic>
    </p:spTree>
    <p:extLst>
      <p:ext uri="{BB962C8B-B14F-4D97-AF65-F5344CB8AC3E}">
        <p14:creationId xmlns:p14="http://schemas.microsoft.com/office/powerpoint/2010/main" val="3329057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More Resources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r>
              <a:rPr lang="en-US" sz="2400" dirty="0" smtClean="0"/>
              <a:t>HLAA </a:t>
            </a:r>
            <a:r>
              <a:rPr lang="en-US" sz="2400" dirty="0" smtClean="0">
                <a:hlinkClick r:id="rId3"/>
              </a:rPr>
              <a:t>Hearing Loss Association</a:t>
            </a:r>
            <a:endParaRPr lang="en-US" sz="2400" dirty="0" smtClean="0"/>
          </a:p>
          <a:p>
            <a:pPr>
              <a:buFont typeface="Wingdings" panose="05000000000000000000" pitchFamily="2" charset="2"/>
              <a:buChar char="Ø"/>
            </a:pPr>
            <a:r>
              <a:rPr lang="en-US" sz="2400" dirty="0" smtClean="0"/>
              <a:t>NAD </a:t>
            </a:r>
            <a:r>
              <a:rPr lang="en-US" sz="2400" dirty="0" smtClean="0">
                <a:hlinkClick r:id="rId4"/>
              </a:rPr>
              <a:t>National Association of the Deaf</a:t>
            </a:r>
            <a:endParaRPr lang="en-US" sz="2400" dirty="0" smtClean="0"/>
          </a:p>
          <a:p>
            <a:pPr>
              <a:buFont typeface="Wingdings" panose="05000000000000000000" pitchFamily="2" charset="2"/>
              <a:buChar char="Ø"/>
            </a:pPr>
            <a:r>
              <a:rPr lang="en-US" sz="2400" dirty="0" smtClean="0"/>
              <a:t>Legal</a:t>
            </a:r>
          </a:p>
          <a:p>
            <a:pPr lvl="1">
              <a:buFont typeface="Wingdings" panose="05000000000000000000" pitchFamily="2" charset="2"/>
              <a:buChar char="Ø"/>
            </a:pPr>
            <a:r>
              <a:rPr lang="en-US" sz="2000" dirty="0" smtClean="0"/>
              <a:t>MN Disability Law Center 612-332-1441</a:t>
            </a:r>
          </a:p>
          <a:p>
            <a:pPr lvl="1">
              <a:buFont typeface="Wingdings" panose="05000000000000000000" pitchFamily="2" charset="2"/>
              <a:buChar char="Ø"/>
            </a:pPr>
            <a:r>
              <a:rPr lang="en-US" sz="2000" dirty="0" smtClean="0"/>
              <a:t>Great Lakes ADA Center 1-800-949-4232</a:t>
            </a:r>
          </a:p>
          <a:p>
            <a:pPr>
              <a:buFont typeface="Wingdings" panose="05000000000000000000" pitchFamily="2" charset="2"/>
              <a:buChar char="Ø"/>
            </a:pPr>
            <a:r>
              <a:rPr lang="en-US" sz="2400" dirty="0" smtClean="0"/>
              <a:t>Minnesota Chemical Dependency Treatment Center for Deaf and Hard of Hearing 1-800-233-7503 V</a:t>
            </a:r>
          </a:p>
          <a:p>
            <a:pPr>
              <a:buFont typeface="Wingdings" panose="05000000000000000000" pitchFamily="2" charset="2"/>
              <a:buChar char="Ø"/>
            </a:pPr>
            <a:r>
              <a:rPr lang="en-US" sz="2400" dirty="0" smtClean="0"/>
              <a:t>Interpreter Referral Agencies [see attachment]</a:t>
            </a:r>
            <a:endParaRPr lang="en-US" sz="2400" dirty="0"/>
          </a:p>
        </p:txBody>
      </p:sp>
    </p:spTree>
    <p:extLst>
      <p:ext uri="{BB962C8B-B14F-4D97-AF65-F5344CB8AC3E}">
        <p14:creationId xmlns:p14="http://schemas.microsoft.com/office/powerpoint/2010/main" val="160296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a:lstStyle/>
          <a:p>
            <a:r>
              <a:rPr lang="en-US" dirty="0" smtClean="0"/>
              <a:t>Questions?</a:t>
            </a:r>
            <a:endParaRPr lang="en-US" dirty="0"/>
          </a:p>
        </p:txBody>
      </p:sp>
      <p:sp>
        <p:nvSpPr>
          <p:cNvPr id="7" name="Text Placeholder 6"/>
          <p:cNvSpPr>
            <a:spLocks noGrp="1"/>
          </p:cNvSpPr>
          <p:nvPr>
            <p:ph type="body" sz="quarter" idx="13"/>
          </p:nvPr>
        </p:nvSpPr>
        <p:spPr/>
        <p:txBody>
          <a:bodyPr>
            <a:normAutofit fontScale="70000" lnSpcReduction="20000"/>
          </a:bodyPr>
          <a:lstStyle/>
          <a:p>
            <a:endParaRPr lang="en-US" smtClean="0"/>
          </a:p>
          <a:p>
            <a:r>
              <a:rPr lang="en-US" smtClean="0"/>
              <a:t>Brochures, Business Cards and Additional Resources available</a:t>
            </a:r>
          </a:p>
          <a:p>
            <a:endParaRPr lang="en-US" smtClean="0"/>
          </a:p>
          <a:p>
            <a:r>
              <a:rPr lang="en-US" smtClean="0"/>
              <a:t>Contact Us:  Deaf and Hard of Hearing Services-Northwest Region Office</a:t>
            </a:r>
          </a:p>
          <a:p>
            <a:r>
              <a:rPr lang="en-US" smtClean="0"/>
              <a:t>                                 mn.gov/dhs/deaf-hard-of-hearing/</a:t>
            </a:r>
          </a:p>
          <a:p>
            <a:r>
              <a:rPr lang="en-US" smtClean="0"/>
              <a:t>                                 (320) 223-7130           (800) 456-3690</a:t>
            </a:r>
            <a:endParaRPr lang="en-US" dirty="0"/>
          </a:p>
        </p:txBody>
      </p:sp>
      <p:sp>
        <p:nvSpPr>
          <p:cNvPr id="4" name="Date Placeholder 3"/>
          <p:cNvSpPr>
            <a:spLocks noGrp="1"/>
          </p:cNvSpPr>
          <p:nvPr>
            <p:ph type="dt" sz="half" idx="10"/>
          </p:nvPr>
        </p:nvSpPr>
        <p:spPr/>
        <p:txBody>
          <a:bodyPr/>
          <a:lstStyle/>
          <a:p>
            <a:r>
              <a:rPr lang="en-US" smtClean="0"/>
              <a:t>20 August 2018</a:t>
            </a:r>
            <a:endParaRPr lang="en-US" dirty="0"/>
          </a:p>
        </p:txBody>
      </p:sp>
      <p:sp>
        <p:nvSpPr>
          <p:cNvPr id="5" name="Footer Placeholder 4"/>
          <p:cNvSpPr>
            <a:spLocks noGrp="1"/>
          </p:cNvSpPr>
          <p:nvPr>
            <p:ph type="ftr" sz="quarter" idx="12"/>
          </p:nvPr>
        </p:nvSpPr>
        <p:spPr/>
        <p:txBody>
          <a:bodyPr/>
          <a:lstStyle/>
          <a:p>
            <a:r>
              <a:rPr lang="en-US" smtClean="0"/>
              <a:t>Minnesota Department of Human Services | mn.gov/dhs</a:t>
            </a:r>
            <a:endParaRPr lang="en-US" dirty="0"/>
          </a:p>
        </p:txBody>
      </p:sp>
    </p:spTree>
    <p:extLst>
      <p:ext uri="{BB962C8B-B14F-4D97-AF65-F5344CB8AC3E}">
        <p14:creationId xmlns:p14="http://schemas.microsoft.com/office/powerpoint/2010/main" val="1282146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Effective Communication</a:t>
            </a:r>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
        <p:nvSpPr>
          <p:cNvPr id="8" name="Content Placeholder 7"/>
          <p:cNvSpPr>
            <a:spLocks noGrp="1"/>
          </p:cNvSpPr>
          <p:nvPr>
            <p:ph idx="1"/>
          </p:nvPr>
        </p:nvSpPr>
        <p:spPr>
          <a:xfrm>
            <a:off x="914400" y="1554480"/>
            <a:ext cx="10360152" cy="4801870"/>
          </a:xfrm>
          <a:noFill/>
        </p:spPr>
        <p:txBody>
          <a:bodyPr anchor="ctr" anchorCtr="1">
            <a:noAutofit/>
          </a:bodyPr>
          <a:lstStyle/>
          <a:p>
            <a:pPr marL="0" indent="0">
              <a:buNone/>
            </a:pPr>
            <a:r>
              <a:rPr lang="en-US" sz="3200" b="1" dirty="0" smtClean="0"/>
              <a:t>“</a:t>
            </a:r>
            <a:r>
              <a:rPr lang="en-US" sz="3200" b="1" dirty="0"/>
              <a:t>We all know that communication </a:t>
            </a:r>
            <a:r>
              <a:rPr lang="en-US" sz="3200" b="1" dirty="0" smtClean="0"/>
              <a:t>is </a:t>
            </a:r>
            <a:r>
              <a:rPr lang="en-US" sz="3200" b="1" dirty="0"/>
              <a:t>a two way street.” </a:t>
            </a:r>
          </a:p>
          <a:p>
            <a:pPr marL="0" indent="0">
              <a:buNone/>
            </a:pPr>
            <a:endParaRPr lang="en-US" sz="2400" dirty="0">
              <a:latin typeface="+mj-lt"/>
            </a:endParaRPr>
          </a:p>
        </p:txBody>
      </p:sp>
      <p:pic>
        <p:nvPicPr>
          <p:cNvPr id="5" name="Picture 4" descr="Red arrow points left.&#10;Blue arrow points blue." title="Arr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747" y="4124325"/>
            <a:ext cx="5047861" cy="1609725"/>
          </a:xfrm>
          <a:prstGeom prst="rect">
            <a:avLst/>
          </a:prstGeom>
        </p:spPr>
      </p:pic>
    </p:spTree>
    <p:extLst>
      <p:ext uri="{BB962C8B-B14F-4D97-AF65-F5344CB8AC3E}">
        <p14:creationId xmlns:p14="http://schemas.microsoft.com/office/powerpoint/2010/main" val="356138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Effective </a:t>
            </a:r>
            <a:r>
              <a:rPr lang="en-US" sz="4400" dirty="0" smtClean="0"/>
              <a:t>Communication: DOJ</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0" indent="0">
              <a:buNone/>
            </a:pPr>
            <a:r>
              <a:rPr lang="en-US" sz="2400" dirty="0" smtClean="0"/>
              <a:t>	</a:t>
            </a:r>
            <a:endParaRPr lang="en-US" sz="2400" dirty="0"/>
          </a:p>
          <a:p>
            <a:pPr marL="0" indent="0">
              <a:buNone/>
            </a:pPr>
            <a:endParaRPr lang="en-US" sz="2400" dirty="0"/>
          </a:p>
          <a:p>
            <a:pPr marL="0" indent="0">
              <a:buNone/>
            </a:pPr>
            <a:endParaRPr lang="en-US" sz="2400" dirty="0">
              <a:latin typeface="+mj-lt"/>
            </a:endParaRPr>
          </a:p>
        </p:txBody>
      </p:sp>
      <p:pic>
        <p:nvPicPr>
          <p:cNvPr id="5" name="Picture 4" descr="Letterhead from Document published by the Department of Justice, includes the words, &quot;U.s. Department of Justice, Civil Rights Division, Disability Rights Section.&quot;&#10;Has a block with &quot;ADA Requirements&quot; in the center and an arrow through the middle. On the right, the words, Effective Communication. In the upper right corner, the seal of the United States Department of Justice." title="ADA requirements for Effective Communication"/>
          <p:cNvPicPr>
            <a:picLocks noChangeAspect="1"/>
          </p:cNvPicPr>
          <p:nvPr/>
        </p:nvPicPr>
        <p:blipFill>
          <a:blip r:embed="rId3"/>
          <a:stretch>
            <a:fillRect/>
          </a:stretch>
        </p:blipFill>
        <p:spPr>
          <a:xfrm>
            <a:off x="914400" y="1554480"/>
            <a:ext cx="9818016" cy="2403087"/>
          </a:xfrm>
          <a:prstGeom prst="rect">
            <a:avLst/>
          </a:prstGeom>
        </p:spPr>
      </p:pic>
      <p:pic>
        <p:nvPicPr>
          <p:cNvPr id="7" name="Picture 6" descr="The words from the document read, &quot;The ADA requires that title II entities &quot;State and local governments) and title III entities (businesses and nonprofit organizations that serve the public) communicate effectively with people who have communication disabilities. The goal is to ensure that communication with people with these disabilities is equally effective as communication with people without disabilities.&quot;"/>
          <p:cNvPicPr>
            <a:picLocks noChangeAspect="1"/>
          </p:cNvPicPr>
          <p:nvPr/>
        </p:nvPicPr>
        <p:blipFill>
          <a:blip r:embed="rId4"/>
          <a:stretch>
            <a:fillRect/>
          </a:stretch>
        </p:blipFill>
        <p:spPr>
          <a:xfrm>
            <a:off x="914400" y="4813295"/>
            <a:ext cx="10364098" cy="1463167"/>
          </a:xfrm>
          <a:prstGeom prst="rect">
            <a:avLst/>
          </a:prstGeom>
        </p:spPr>
      </p:pic>
    </p:spTree>
    <p:extLst>
      <p:ext uri="{BB962C8B-B14F-4D97-AF65-F5344CB8AC3E}">
        <p14:creationId xmlns:p14="http://schemas.microsoft.com/office/powerpoint/2010/main" val="40348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
            <a:ext cx="10437091" cy="914400"/>
          </a:xfrm>
        </p:spPr>
        <p:txBody>
          <a:bodyPr>
            <a:normAutofit fontScale="90000"/>
          </a:bodyPr>
          <a:lstStyle/>
          <a:p>
            <a:r>
              <a:rPr lang="en-US" sz="4400" dirty="0" smtClean="0"/>
              <a:t>       Effective Communication/Section 504;</a:t>
            </a:r>
            <a:br>
              <a:rPr lang="en-US" sz="4400" dirty="0" smtClean="0"/>
            </a:br>
            <a:r>
              <a:rPr lang="en-US" sz="4400" dirty="0" smtClean="0"/>
              <a:t>Reasonable Accommodations: Fair Housing Act</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marL="0" indent="0">
              <a:buNone/>
            </a:pPr>
            <a:endParaRPr lang="en-US" sz="2400" dirty="0"/>
          </a:p>
          <a:p>
            <a:pPr marL="0" indent="0">
              <a:buNone/>
            </a:pPr>
            <a:r>
              <a:rPr lang="en-US" sz="2400" u="sng" dirty="0">
                <a:latin typeface="+mj-lt"/>
              </a:rPr>
              <a:t>Section 504 of the Rehab Act of </a:t>
            </a:r>
            <a:r>
              <a:rPr lang="en-US" sz="2400" u="sng" dirty="0" smtClean="0">
                <a:latin typeface="+mj-lt"/>
              </a:rPr>
              <a:t>1973</a:t>
            </a:r>
            <a:r>
              <a:rPr lang="en-US" sz="2400" dirty="0" smtClean="0">
                <a:latin typeface="+mj-lt"/>
              </a:rPr>
              <a:t>.  Effective communication with a qualified person who is deaf or hard of hearing is communication that allows the person an equal opportunity to participate in, and enjoy the benefits of, a service, program or activity.</a:t>
            </a:r>
            <a:endParaRPr lang="en-US" sz="2400" dirty="0">
              <a:latin typeface="+mj-lt"/>
            </a:endParaRPr>
          </a:p>
          <a:p>
            <a:pPr marL="0" indent="0">
              <a:buNone/>
            </a:pPr>
            <a:r>
              <a:rPr lang="en-US" sz="2400" u="sng" dirty="0" smtClean="0">
                <a:latin typeface="+mj-lt"/>
              </a:rPr>
              <a:t>Fair Housing --- </a:t>
            </a:r>
            <a:r>
              <a:rPr lang="en-US" sz="2400" dirty="0"/>
              <a:t>One type of disability discrimination prohibited by the Act is the refusal to make reasonable accommodations in rules, policies, practices, or services when such accommodations are necessary to afford a person with a disability the equal opportunity to use and enjoy a </a:t>
            </a:r>
            <a:r>
              <a:rPr lang="en-US" sz="2400" dirty="0" smtClean="0"/>
              <a:t>dwelling.</a:t>
            </a:r>
            <a:endParaRPr lang="en-US" sz="2400" dirty="0" smtClean="0">
              <a:latin typeface="+mj-lt"/>
            </a:endParaRPr>
          </a:p>
        </p:txBody>
      </p:sp>
    </p:spTree>
    <p:extLst>
      <p:ext uri="{BB962C8B-B14F-4D97-AF65-F5344CB8AC3E}">
        <p14:creationId xmlns:p14="http://schemas.microsoft.com/office/powerpoint/2010/main" val="304742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pic>
        <p:nvPicPr>
          <p:cNvPr id="14" name="Picture Placeholder 13" descr="Picture of a large crowd of people" title="Population in general"/>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851" r="25851"/>
          <a:stretch>
            <a:fillRect/>
          </a:stretch>
        </p:blipFill>
        <p:spPr/>
      </p:pic>
      <p:sp>
        <p:nvSpPr>
          <p:cNvPr id="4" name="Text Placeholder 3"/>
          <p:cNvSpPr>
            <a:spLocks noGrp="1"/>
          </p:cNvSpPr>
          <p:nvPr>
            <p:ph type="body" sz="quarter" idx="15"/>
          </p:nvPr>
        </p:nvSpPr>
        <p:spPr/>
        <p:txBody>
          <a:bodyPr/>
          <a:lstStyle/>
          <a:p>
            <a:r>
              <a:rPr lang="en-US" dirty="0" smtClean="0"/>
              <a:t>In General</a:t>
            </a:r>
            <a:endParaRPr lang="en-US" dirty="0"/>
          </a:p>
        </p:txBody>
      </p:sp>
      <p:pic>
        <p:nvPicPr>
          <p:cNvPr id="15" name="Picture Placeholder 14" descr="Picture of a group of several senior citizens, all smiling" title="Senior Citizens"/>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6752" r="16752"/>
          <a:stretch>
            <a:fillRect/>
          </a:stretch>
        </p:blipFill>
        <p:spPr/>
      </p:pic>
      <p:sp>
        <p:nvSpPr>
          <p:cNvPr id="6" name="Text Placeholder 5"/>
          <p:cNvSpPr>
            <a:spLocks noGrp="1"/>
          </p:cNvSpPr>
          <p:nvPr>
            <p:ph type="body" sz="quarter" idx="17"/>
          </p:nvPr>
        </p:nvSpPr>
        <p:spPr/>
        <p:txBody>
          <a:bodyPr/>
          <a:lstStyle/>
          <a:p>
            <a:r>
              <a:rPr lang="en-US" dirty="0" smtClean="0"/>
              <a:t>People 65 to 74</a:t>
            </a:r>
            <a:endParaRPr lang="en-US" dirty="0"/>
          </a:p>
        </p:txBody>
      </p:sp>
      <p:pic>
        <p:nvPicPr>
          <p:cNvPr id="16" name="Picture Placeholder 15" descr="Close up photo of an older man at a swimming pool wearing swim goggles" title="Older Senior Citizen"/>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752" r="16752"/>
          <a:stretch>
            <a:fillRect/>
          </a:stretch>
        </p:blipFill>
        <p:spPr/>
      </p:pic>
      <p:sp>
        <p:nvSpPr>
          <p:cNvPr id="8" name="Text Placeholder 7"/>
          <p:cNvSpPr>
            <a:spLocks noGrp="1"/>
          </p:cNvSpPr>
          <p:nvPr>
            <p:ph type="body" sz="quarter" idx="19"/>
          </p:nvPr>
        </p:nvSpPr>
        <p:spPr/>
        <p:txBody>
          <a:bodyPr/>
          <a:lstStyle/>
          <a:p>
            <a:r>
              <a:rPr lang="en-US" dirty="0" smtClean="0"/>
              <a:t>People 75 and older</a:t>
            </a:r>
            <a:endParaRPr lang="en-US" dirty="0"/>
          </a:p>
        </p:txBody>
      </p:sp>
      <p:pic>
        <p:nvPicPr>
          <p:cNvPr id="17" name="Picture Placeholder 16" descr="Picture of an African American returning veteran wearing camoflauge fatigues, hugging African American woman who is smiling" title="Veterans"/>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l="21306" r="21306"/>
          <a:stretch>
            <a:fillRect/>
          </a:stretch>
        </p:blipFill>
        <p:spPr/>
      </p:pic>
      <p:sp>
        <p:nvSpPr>
          <p:cNvPr id="10" name="Text Placeholder 9"/>
          <p:cNvSpPr>
            <a:spLocks noGrp="1"/>
          </p:cNvSpPr>
          <p:nvPr>
            <p:ph type="body" sz="quarter" idx="21"/>
          </p:nvPr>
        </p:nvSpPr>
        <p:spPr/>
        <p:txBody>
          <a:bodyPr/>
          <a:lstStyle/>
          <a:p>
            <a:r>
              <a:rPr lang="en-US" dirty="0" smtClean="0"/>
              <a:t>Veterans</a:t>
            </a:r>
            <a:endParaRPr lang="en-US" dirty="0"/>
          </a:p>
        </p:txBody>
      </p:sp>
      <p:sp>
        <p:nvSpPr>
          <p:cNvPr id="11" name="Date Placeholder 10"/>
          <p:cNvSpPr>
            <a:spLocks noGrp="1"/>
          </p:cNvSpPr>
          <p:nvPr>
            <p:ph type="dt" sz="half" idx="10"/>
          </p:nvPr>
        </p:nvSpPr>
        <p:spPr/>
        <p:txBody>
          <a:bodyPr/>
          <a:lstStyle/>
          <a:p>
            <a:fld id="{936DB2D6-5DF4-4264-A4A1-7D3EAF38D255}" type="datetime1">
              <a:rPr lang="en-US" smtClean="0"/>
              <a:t>8/16/2018</a:t>
            </a:fld>
            <a:endParaRPr lang="en-US" dirty="0"/>
          </a:p>
        </p:txBody>
      </p:sp>
      <p:sp>
        <p:nvSpPr>
          <p:cNvPr id="12" name="Footer Placeholder 11"/>
          <p:cNvSpPr>
            <a:spLocks noGrp="1"/>
          </p:cNvSpPr>
          <p:nvPr>
            <p:ph type="ftr" sz="quarter" idx="3"/>
          </p:nvPr>
        </p:nvSpPr>
        <p:spPr/>
        <p:txBody>
          <a:bodyPr/>
          <a:lstStyle/>
          <a:p>
            <a:r>
              <a:rPr lang="en-US" smtClean="0"/>
              <a:t>Minnesota Department of Human Services </a:t>
            </a:r>
            <a:r>
              <a:rPr lang="en-US" smtClean="0">
                <a:solidFill>
                  <a:schemeClr val="accent1"/>
                </a:solidFill>
              </a:rPr>
              <a:t>|</a:t>
            </a:r>
            <a:r>
              <a:rPr lang="en-US" smtClean="0"/>
              <a:t> mn.gov/dhs</a:t>
            </a:r>
            <a:endParaRPr lang="en-US" dirty="0"/>
          </a:p>
        </p:txBody>
      </p:sp>
      <p:sp>
        <p:nvSpPr>
          <p:cNvPr id="13" name="Slide Number Placeholder 12"/>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74317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Underlying </a:t>
            </a:r>
            <a:r>
              <a:rPr lang="en-US" sz="4400" dirty="0" smtClean="0"/>
              <a:t>Issues</a:t>
            </a:r>
            <a:endParaRPr lang="en-US" sz="4400" dirty="0"/>
          </a:p>
        </p:txBody>
      </p:sp>
      <p:sp>
        <p:nvSpPr>
          <p:cNvPr id="8" name="Content Placeholder 7"/>
          <p:cNvSpPr>
            <a:spLocks noGrp="1"/>
          </p:cNvSpPr>
          <p:nvPr>
            <p:ph sz="half" idx="1"/>
          </p:nvPr>
        </p:nvSpPr>
        <p:spPr>
          <a:noFill/>
        </p:spPr>
        <p:txBody>
          <a:bodyPr wrap="none" anchor="ctr" anchorCtr="0">
            <a:noAutofit/>
          </a:bodyPr>
          <a:lstStyle/>
          <a:p>
            <a:pPr marL="0" indent="0" algn="ctr">
              <a:buNone/>
            </a:pPr>
            <a:r>
              <a:rPr lang="en-US" sz="3200" b="1" dirty="0" smtClean="0"/>
              <a:t>Underlying Issues Associated </a:t>
            </a:r>
          </a:p>
          <a:p>
            <a:pPr marL="0" indent="0" algn="ctr">
              <a:buNone/>
            </a:pPr>
            <a:r>
              <a:rPr lang="en-US" sz="3200" b="1" dirty="0" smtClean="0"/>
              <a:t>with Hearing Loss.</a:t>
            </a:r>
            <a:endParaRPr lang="en-US" sz="3200" b="1" dirty="0"/>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a:xfrm>
            <a:off x="9958522" y="6432045"/>
            <a:ext cx="1371600" cy="365125"/>
          </a:xfrm>
        </p:spPr>
        <p:txBody>
          <a:bodyPr/>
          <a:lstStyle/>
          <a:p>
            <a:fld id="{48F63A3B-78C7-47BE-AE5E-E10140E04643}" type="slidenum">
              <a:rPr lang="en-US" smtClean="0"/>
              <a:t>8</a:t>
            </a:fld>
            <a:endParaRPr lang="en-US" dirty="0"/>
          </a:p>
        </p:txBody>
      </p:sp>
      <p:pic>
        <p:nvPicPr>
          <p:cNvPr id="3" name="Picture 2" descr="Picture of an iceberg on a blue background. Water covers most of the icberg. A small part of the iceberg is visible above water, the rest is underwater." title="The iceberg"/>
          <p:cNvPicPr>
            <a:picLocks noChangeAspect="1"/>
          </p:cNvPicPr>
          <p:nvPr/>
        </p:nvPicPr>
        <p:blipFill>
          <a:blip r:embed="rId3"/>
          <a:stretch>
            <a:fillRect/>
          </a:stretch>
        </p:blipFill>
        <p:spPr>
          <a:xfrm>
            <a:off x="6918642" y="1554480"/>
            <a:ext cx="3670110" cy="4572396"/>
          </a:xfrm>
          <a:prstGeom prst="rect">
            <a:avLst/>
          </a:prstGeom>
        </p:spPr>
      </p:pic>
      <p:pic>
        <p:nvPicPr>
          <p:cNvPr id="7" name="Picture 6" descr="The word &quot;Auditory&quot; is placed above the visible part of the iceberg picture, above water." title="Auditory"/>
          <p:cNvPicPr>
            <a:picLocks noChangeAspect="1"/>
          </p:cNvPicPr>
          <p:nvPr/>
        </p:nvPicPr>
        <p:blipFill>
          <a:blip r:embed="rId4"/>
          <a:stretch>
            <a:fillRect/>
          </a:stretch>
        </p:blipFill>
        <p:spPr>
          <a:xfrm>
            <a:off x="7994679" y="1913978"/>
            <a:ext cx="1518036" cy="420660"/>
          </a:xfrm>
          <a:prstGeom prst="rect">
            <a:avLst/>
          </a:prstGeom>
        </p:spPr>
      </p:pic>
      <p:pic>
        <p:nvPicPr>
          <p:cNvPr id="9" name="Picture 8" descr="The word &quot;linguistic&quot; is below water on the iceberg, not visible above water" title="Linguistic"/>
          <p:cNvPicPr>
            <a:picLocks noChangeAspect="1"/>
          </p:cNvPicPr>
          <p:nvPr/>
        </p:nvPicPr>
        <p:blipFill>
          <a:blip r:embed="rId5"/>
          <a:stretch>
            <a:fillRect/>
          </a:stretch>
        </p:blipFill>
        <p:spPr>
          <a:xfrm>
            <a:off x="7187845" y="3313243"/>
            <a:ext cx="1487553" cy="493819"/>
          </a:xfrm>
          <a:prstGeom prst="rect">
            <a:avLst/>
          </a:prstGeom>
        </p:spPr>
      </p:pic>
      <p:pic>
        <p:nvPicPr>
          <p:cNvPr id="10" name="Picture 9" descr="The word &quot;Social&quot; is placed on the iceberg below water, not visible above water." title="Social"/>
          <p:cNvPicPr>
            <a:picLocks noChangeAspect="1"/>
          </p:cNvPicPr>
          <p:nvPr/>
        </p:nvPicPr>
        <p:blipFill>
          <a:blip r:embed="rId6"/>
          <a:stretch>
            <a:fillRect/>
          </a:stretch>
        </p:blipFill>
        <p:spPr>
          <a:xfrm>
            <a:off x="7323234" y="3876847"/>
            <a:ext cx="1487553" cy="493819"/>
          </a:xfrm>
          <a:prstGeom prst="rect">
            <a:avLst/>
          </a:prstGeom>
        </p:spPr>
      </p:pic>
      <p:pic>
        <p:nvPicPr>
          <p:cNvPr id="12" name="Picture 11" descr="The word &quot;Cultural&quot; is placed on the iceberg below the water, not visible above water" title="Cultural"/>
          <p:cNvPicPr>
            <a:picLocks noChangeAspect="1"/>
          </p:cNvPicPr>
          <p:nvPr/>
        </p:nvPicPr>
        <p:blipFill>
          <a:blip r:embed="rId7"/>
          <a:stretch>
            <a:fillRect/>
          </a:stretch>
        </p:blipFill>
        <p:spPr>
          <a:xfrm>
            <a:off x="8359038" y="4961978"/>
            <a:ext cx="1487553" cy="499915"/>
          </a:xfrm>
          <a:prstGeom prst="rect">
            <a:avLst/>
          </a:prstGeom>
        </p:spPr>
      </p:pic>
      <p:pic>
        <p:nvPicPr>
          <p:cNvPr id="14" name="Picture 13" descr="The word &quot;Educational&quot; is placed on the iceberg below water, not visible above water" title="Educational"/>
          <p:cNvPicPr>
            <a:picLocks noChangeAspect="1"/>
          </p:cNvPicPr>
          <p:nvPr/>
        </p:nvPicPr>
        <p:blipFill>
          <a:blip r:embed="rId8"/>
          <a:stretch>
            <a:fillRect/>
          </a:stretch>
        </p:blipFill>
        <p:spPr>
          <a:xfrm>
            <a:off x="8853463" y="4468159"/>
            <a:ext cx="1383912" cy="493819"/>
          </a:xfrm>
          <a:prstGeom prst="rect">
            <a:avLst/>
          </a:prstGeom>
        </p:spPr>
      </p:pic>
      <p:pic>
        <p:nvPicPr>
          <p:cNvPr id="15" name="Picture 14" descr="The word &quot;Psychological&quot; is placed on the iceberg below water, not visible above water" title="Psychological"/>
          <p:cNvPicPr>
            <a:picLocks noChangeAspect="1"/>
          </p:cNvPicPr>
          <p:nvPr/>
        </p:nvPicPr>
        <p:blipFill>
          <a:blip r:embed="rId9"/>
          <a:stretch>
            <a:fillRect/>
          </a:stretch>
        </p:blipFill>
        <p:spPr>
          <a:xfrm>
            <a:off x="7323234" y="4462063"/>
            <a:ext cx="1530229" cy="499915"/>
          </a:xfrm>
          <a:prstGeom prst="rect">
            <a:avLst/>
          </a:prstGeom>
        </p:spPr>
      </p:pic>
      <p:pic>
        <p:nvPicPr>
          <p:cNvPr id="16" name="Picture 15" descr="The word &quot;Vocational&quot; is placed on the iceberg below water, not visible above water" title="Vocational"/>
          <p:cNvPicPr>
            <a:picLocks noChangeAspect="1"/>
          </p:cNvPicPr>
          <p:nvPr/>
        </p:nvPicPr>
        <p:blipFill>
          <a:blip r:embed="rId10"/>
          <a:stretch>
            <a:fillRect/>
          </a:stretch>
        </p:blipFill>
        <p:spPr>
          <a:xfrm>
            <a:off x="8810787" y="3876847"/>
            <a:ext cx="1487553" cy="493819"/>
          </a:xfrm>
          <a:prstGeom prst="rect">
            <a:avLst/>
          </a:prstGeom>
        </p:spPr>
      </p:pic>
      <p:pic>
        <p:nvPicPr>
          <p:cNvPr id="17" name="Picture 16" descr="The word &quot;Communication&quot; is placed on the iceberg below water, not visible above water" title="Communication"/>
          <p:cNvPicPr>
            <a:picLocks noChangeAspect="1"/>
          </p:cNvPicPr>
          <p:nvPr/>
        </p:nvPicPr>
        <p:blipFill>
          <a:blip r:embed="rId11"/>
          <a:stretch>
            <a:fillRect/>
          </a:stretch>
        </p:blipFill>
        <p:spPr>
          <a:xfrm>
            <a:off x="8810787" y="3313243"/>
            <a:ext cx="1774090" cy="493819"/>
          </a:xfrm>
          <a:prstGeom prst="rect">
            <a:avLst/>
          </a:prstGeom>
        </p:spPr>
      </p:pic>
    </p:spTree>
    <p:extLst>
      <p:ext uri="{BB962C8B-B14F-4D97-AF65-F5344CB8AC3E}">
        <p14:creationId xmlns:p14="http://schemas.microsoft.com/office/powerpoint/2010/main" val="401287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Underlying </a:t>
            </a:r>
            <a:r>
              <a:rPr lang="en-US" sz="4400" dirty="0" smtClean="0"/>
              <a:t>Issues: Barriers</a:t>
            </a:r>
            <a:endParaRPr lang="en-US" sz="4400" dirty="0"/>
          </a:p>
        </p:txBody>
      </p:sp>
      <p:sp>
        <p:nvSpPr>
          <p:cNvPr id="4" name="Date Placeholder 3"/>
          <p:cNvSpPr>
            <a:spLocks noGrp="1"/>
          </p:cNvSpPr>
          <p:nvPr>
            <p:ph type="dt" sz="half" idx="10"/>
          </p:nvPr>
        </p:nvSpPr>
        <p:spPr/>
        <p:txBody>
          <a:bodyPr/>
          <a:lstStyle/>
          <a:p>
            <a:r>
              <a:rPr lang="en-US" dirty="0" smtClean="0"/>
              <a:t>20 August 2018</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8" name="Content Placeholder 7"/>
          <p:cNvSpPr>
            <a:spLocks noGrp="1"/>
          </p:cNvSpPr>
          <p:nvPr>
            <p:ph idx="1"/>
          </p:nvPr>
        </p:nvSpPr>
        <p:spPr>
          <a:xfrm>
            <a:off x="914400" y="1554480"/>
            <a:ext cx="10360152" cy="4801870"/>
          </a:xfrm>
          <a:solidFill>
            <a:schemeClr val="bg1"/>
          </a:solidFill>
        </p:spPr>
        <p:txBody>
          <a:bodyPr>
            <a:no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Lack of communication </a:t>
            </a:r>
            <a:r>
              <a:rPr lang="en-US" sz="2400" dirty="0"/>
              <a:t>a</a:t>
            </a:r>
            <a:r>
              <a:rPr lang="en-US" sz="2400" dirty="0" smtClean="0"/>
              <a:t>ccess</a:t>
            </a:r>
          </a:p>
          <a:p>
            <a:pPr lvl="1">
              <a:buFont typeface="Wingdings" panose="05000000000000000000" pitchFamily="2" charset="2"/>
              <a:buChar char="Ø"/>
            </a:pPr>
            <a:r>
              <a:rPr lang="en-US" sz="2000" dirty="0" smtClean="0"/>
              <a:t>Barriers to health care</a:t>
            </a:r>
          </a:p>
          <a:p>
            <a:pPr lvl="1">
              <a:buFont typeface="Wingdings" panose="05000000000000000000" pitchFamily="2" charset="2"/>
              <a:buChar char="Ø"/>
            </a:pPr>
            <a:r>
              <a:rPr lang="en-US" sz="2000" dirty="0" smtClean="0"/>
              <a:t>Barriers to services</a:t>
            </a:r>
          </a:p>
          <a:p>
            <a:pPr lvl="1">
              <a:buFont typeface="Wingdings" panose="05000000000000000000" pitchFamily="2" charset="2"/>
              <a:buChar char="Ø"/>
            </a:pPr>
            <a:r>
              <a:rPr lang="en-US" sz="2000" dirty="0" smtClean="0"/>
              <a:t>Tolerate lack of communication for fear of losing services</a:t>
            </a:r>
          </a:p>
          <a:p>
            <a:pPr>
              <a:buFont typeface="Wingdings" panose="05000000000000000000" pitchFamily="2" charset="2"/>
              <a:buChar char="Ø"/>
            </a:pPr>
            <a:r>
              <a:rPr lang="en-US" sz="2400" dirty="0"/>
              <a:t>Economic </a:t>
            </a:r>
            <a:r>
              <a:rPr lang="en-US" sz="2400" dirty="0" smtClean="0"/>
              <a:t>barriers</a:t>
            </a:r>
            <a:endParaRPr lang="en-US" sz="2400" dirty="0"/>
          </a:p>
          <a:p>
            <a:pPr lvl="1">
              <a:buFont typeface="Wingdings" panose="05000000000000000000" pitchFamily="2" charset="2"/>
              <a:buChar char="Ø"/>
            </a:pPr>
            <a:r>
              <a:rPr lang="en-US" sz="2000" dirty="0" smtClean="0"/>
              <a:t>Hearing aids and assistive listening devices [ALDs]</a:t>
            </a:r>
          </a:p>
          <a:p>
            <a:pPr lvl="1">
              <a:buFont typeface="Wingdings" panose="05000000000000000000" pitchFamily="2" charset="2"/>
              <a:buChar char="Ø"/>
            </a:pPr>
            <a:r>
              <a:rPr lang="en-US" sz="2000" dirty="0" smtClean="0"/>
              <a:t>Alerting devices</a:t>
            </a:r>
            <a:endParaRPr lang="en-US" sz="2000" dirty="0"/>
          </a:p>
          <a:p>
            <a:pPr marL="457200" lvl="1" indent="0">
              <a:buNone/>
            </a:pPr>
            <a:endParaRPr lang="en-US" sz="2000" dirty="0" smtClean="0"/>
          </a:p>
        </p:txBody>
      </p:sp>
    </p:spTree>
    <p:extLst>
      <p:ext uri="{BB962C8B-B14F-4D97-AF65-F5344CB8AC3E}">
        <p14:creationId xmlns:p14="http://schemas.microsoft.com/office/powerpoint/2010/main" val="294115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nesota Department of Human Service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621E7E8A2548920A195F4B6E9BB7" ma:contentTypeVersion="1" ma:contentTypeDescription="Create a new document." ma:contentTypeScope="" ma:versionID="cc2e543baedf92ac7b02605779f4ccb6">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664FC5-84E8-46DD-BD63-647B5E278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E8389D6-E0FD-469D-8587-EA39AB285030}">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B153553-7048-44C0-962D-31C90BA4FF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19526</TotalTime>
  <Words>3135</Words>
  <Application>Microsoft Office PowerPoint</Application>
  <PresentationFormat>Widescreen</PresentationFormat>
  <Paragraphs>432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NeueHaasGroteskText Std</vt:lpstr>
      <vt:lpstr>Wingdings</vt:lpstr>
      <vt:lpstr>Minnesota Department of Human Services</vt:lpstr>
      <vt:lpstr> Housing is the Goal. Communication is the Key.  Hearing loss, the implications and what you can do about it. </vt:lpstr>
      <vt:lpstr>Our Goal</vt:lpstr>
      <vt:lpstr>Our Objectives</vt:lpstr>
      <vt:lpstr>Effective Communication</vt:lpstr>
      <vt:lpstr>Effective Communication: DOJ</vt:lpstr>
      <vt:lpstr>       Effective Communication/Section 504; Reasonable Accommodations: Fair Housing Act</vt:lpstr>
      <vt:lpstr>Demographics</vt:lpstr>
      <vt:lpstr>Underlying Issues</vt:lpstr>
      <vt:lpstr>Underlying Issues: Barriers</vt:lpstr>
      <vt:lpstr>Underlying Issues: Knowledge and Learning</vt:lpstr>
      <vt:lpstr>Underlying Issues: Learned Helplessness</vt:lpstr>
      <vt:lpstr>Underlying Issues: Employment</vt:lpstr>
      <vt:lpstr>Underlying Issues: Mental Health</vt:lpstr>
      <vt:lpstr>Never Make Assumptions</vt:lpstr>
      <vt:lpstr>Definitions</vt:lpstr>
      <vt:lpstr>Communication Access: Deaf</vt:lpstr>
      <vt:lpstr>Communication Access: Language Acquisition</vt:lpstr>
      <vt:lpstr>Communication Access: Hard of Hearing</vt:lpstr>
      <vt:lpstr>Communication Access: Late Deafened</vt:lpstr>
      <vt:lpstr>Communication Access: DeafBlind</vt:lpstr>
      <vt:lpstr>Never Make Assumptions: Myths</vt:lpstr>
      <vt:lpstr>Communication Strategies</vt:lpstr>
      <vt:lpstr>Communication Strategies: Technology</vt:lpstr>
      <vt:lpstr>Communication Strategies: ASL Interpreters</vt:lpstr>
      <vt:lpstr>Communication Tips</vt:lpstr>
      <vt:lpstr>Communication Strategies: Written</vt:lpstr>
      <vt:lpstr>Written Strategies: An Example</vt:lpstr>
      <vt:lpstr>Resources</vt:lpstr>
      <vt:lpstr>Resources: Deaf  and Hard of Hearing Services</vt:lpstr>
      <vt:lpstr>More Resources</vt:lpstr>
      <vt:lpstr>Questions?</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Human Services PowerPoint template</dc:title>
  <dc:subject>PowerPoint Template</dc:subject>
  <dc:creator>MN.IT Services Communications</dc:creator>
  <cp:keywords>PowerPoint, Template</cp:keywords>
  <dc:description>Version 1.1, Released 8-2016</dc:description>
  <cp:lastModifiedBy>Kolo-Johnson, Jeanne H (DHS)</cp:lastModifiedBy>
  <cp:revision>925</cp:revision>
  <cp:lastPrinted>2018-07-26T20:44:46Z</cp:lastPrinted>
  <dcterms:created xsi:type="dcterms:W3CDTF">2016-01-06T16:54:03Z</dcterms:created>
  <dcterms:modified xsi:type="dcterms:W3CDTF">2018-08-16T12:59:16Z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0x0101003B84621E7E8A2548920A195F4B6E9BB7</vt:lpwstr>
  </property>
</Properties>
</file>